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30"/>
  </p:notesMasterIdLst>
  <p:sldIdLst>
    <p:sldId id="256" r:id="rId2"/>
    <p:sldId id="257" r:id="rId3"/>
    <p:sldId id="260" r:id="rId4"/>
    <p:sldId id="259" r:id="rId5"/>
    <p:sldId id="282" r:id="rId6"/>
    <p:sldId id="283" r:id="rId7"/>
    <p:sldId id="263" r:id="rId8"/>
    <p:sldId id="261" r:id="rId9"/>
    <p:sldId id="277" r:id="rId10"/>
    <p:sldId id="278" r:id="rId11"/>
    <p:sldId id="266" r:id="rId12"/>
    <p:sldId id="290" r:id="rId13"/>
    <p:sldId id="268" r:id="rId14"/>
    <p:sldId id="269" r:id="rId15"/>
    <p:sldId id="270" r:id="rId16"/>
    <p:sldId id="271" r:id="rId17"/>
    <p:sldId id="273" r:id="rId18"/>
    <p:sldId id="274" r:id="rId19"/>
    <p:sldId id="275" r:id="rId20"/>
    <p:sldId id="276" r:id="rId21"/>
    <p:sldId id="279" r:id="rId22"/>
    <p:sldId id="280" r:id="rId23"/>
    <p:sldId id="284" r:id="rId24"/>
    <p:sldId id="285" r:id="rId25"/>
    <p:sldId id="286" r:id="rId26"/>
    <p:sldId id="288" r:id="rId27"/>
    <p:sldId id="287"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73" autoAdjust="0"/>
  </p:normalViewPr>
  <p:slideViewPr>
    <p:cSldViewPr>
      <p:cViewPr varScale="1">
        <p:scale>
          <a:sx n="45" d="100"/>
          <a:sy n="45" d="100"/>
        </p:scale>
        <p:origin x="-20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FF0D0-4827-4B25-9FA5-9EDEF4B24230}" type="datetimeFigureOut">
              <a:rPr lang="en-US" smtClean="0"/>
              <a:t>5/14/2014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B48DF-7728-4259-82E9-F0C2A33BB877}" type="slidenum">
              <a:rPr lang="en-US" smtClean="0"/>
              <a:t>‹#›</a:t>
            </a:fld>
            <a:endParaRPr lang="en-US"/>
          </a:p>
        </p:txBody>
      </p:sp>
    </p:spTree>
    <p:extLst>
      <p:ext uri="{BB962C8B-B14F-4D97-AF65-F5344CB8AC3E}">
        <p14:creationId xmlns:p14="http://schemas.microsoft.com/office/powerpoint/2010/main" val="154574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Introduccion</a:t>
            </a:r>
            <a:r>
              <a:rPr lang="en-US" dirty="0" smtClean="0"/>
              <a:t>: </a:t>
            </a:r>
            <a:r>
              <a:rPr lang="en-US" dirty="0" err="1" smtClean="0"/>
              <a:t>Nombre</a:t>
            </a:r>
            <a:r>
              <a:rPr lang="en-US" dirty="0" smtClean="0"/>
              <a:t>,/ </a:t>
            </a:r>
            <a:r>
              <a:rPr lang="en-US" dirty="0" err="1" smtClean="0"/>
              <a:t>Titulo</a:t>
            </a:r>
            <a:r>
              <a:rPr lang="en-US" dirty="0" smtClean="0"/>
              <a:t> de </a:t>
            </a:r>
            <a:r>
              <a:rPr lang="en-US" b="1" dirty="0" err="1" smtClean="0"/>
              <a:t>tema-Retos</a:t>
            </a:r>
            <a:r>
              <a:rPr lang="en-US" b="1" dirty="0" smtClean="0"/>
              <a:t> y </a:t>
            </a:r>
            <a:r>
              <a:rPr lang="en-US" b="1" dirty="0" err="1" smtClean="0"/>
              <a:t>problemas</a:t>
            </a:r>
            <a:r>
              <a:rPr lang="en-US" b="1" dirty="0" smtClean="0"/>
              <a:t> al </a:t>
            </a:r>
            <a:r>
              <a:rPr lang="en-US" b="1" dirty="0" err="1" smtClean="0"/>
              <a:t>traducir</a:t>
            </a:r>
            <a:r>
              <a:rPr lang="en-US" b="1" dirty="0" smtClean="0"/>
              <a:t> la </a:t>
            </a:r>
            <a:r>
              <a:rPr lang="en-US" b="1" dirty="0" err="1" smtClean="0"/>
              <a:t>cancion</a:t>
            </a:r>
            <a:r>
              <a:rPr lang="en-US" b="1" dirty="0" smtClean="0"/>
              <a:t> </a:t>
            </a:r>
            <a:r>
              <a:rPr lang="en-US" b="1" dirty="0" err="1" smtClean="0"/>
              <a:t>bracrero</a:t>
            </a:r>
            <a:r>
              <a:rPr lang="en-US" b="1" baseline="0" dirty="0" smtClean="0"/>
              <a:t> </a:t>
            </a:r>
            <a:r>
              <a:rPr lang="en-US" b="1" baseline="0" dirty="0" err="1" smtClean="0"/>
              <a:t>por</a:t>
            </a:r>
            <a:r>
              <a:rPr lang="en-US" b="1" baseline="0" dirty="0" smtClean="0"/>
              <a:t> Phil Ochs</a:t>
            </a:r>
            <a:r>
              <a:rPr lang="en-US" baseline="0" dirty="0" smtClean="0"/>
              <a:t>/</a:t>
            </a:r>
            <a:r>
              <a:rPr lang="en-US" dirty="0" smtClean="0"/>
              <a:t> Gracias a los </a:t>
            </a:r>
            <a:r>
              <a:rPr lang="en-US" dirty="0" err="1" smtClean="0"/>
              <a:t>profesores</a:t>
            </a:r>
            <a:r>
              <a:rPr lang="en-US" dirty="0" smtClean="0"/>
              <a:t> y </a:t>
            </a:r>
            <a:r>
              <a:rPr lang="en-US" dirty="0" err="1" smtClean="0"/>
              <a:t>familia</a:t>
            </a:r>
            <a:r>
              <a:rPr lang="en-US" dirty="0" smtClean="0"/>
              <a:t>/  y </a:t>
            </a:r>
            <a:r>
              <a:rPr lang="en-US" b="1" dirty="0" smtClean="0"/>
              <a:t>a Stan Armstead mi </a:t>
            </a:r>
            <a:r>
              <a:rPr lang="en-US" b="1" dirty="0" err="1" smtClean="0"/>
              <a:t>consejero</a:t>
            </a:r>
            <a:r>
              <a:rPr lang="en-US" b="1" dirty="0" smtClean="0"/>
              <a:t> </a:t>
            </a:r>
            <a:r>
              <a:rPr lang="en-US" b="1" dirty="0" err="1" smtClean="0"/>
              <a:t>por</a:t>
            </a:r>
            <a:r>
              <a:rPr lang="en-US" b="1" dirty="0" smtClean="0"/>
              <a:t> </a:t>
            </a:r>
            <a:r>
              <a:rPr lang="en-US" b="1" dirty="0" err="1" smtClean="0"/>
              <a:t>estar</a:t>
            </a:r>
            <a:r>
              <a:rPr lang="en-US" b="1" dirty="0" smtClean="0"/>
              <a:t> </a:t>
            </a:r>
            <a:r>
              <a:rPr lang="en-US" b="1" dirty="0" err="1" smtClean="0"/>
              <a:t>aqui</a:t>
            </a:r>
            <a:r>
              <a:rPr lang="en-US" b="1" baseline="0" dirty="0" smtClean="0"/>
              <a:t> </a:t>
            </a:r>
            <a:r>
              <a:rPr lang="en-US" b="1" baseline="0" dirty="0" err="1" smtClean="0"/>
              <a:t>presente</a:t>
            </a:r>
            <a:r>
              <a:rPr lang="en-US" b="1" baseline="0" dirty="0" smtClean="0"/>
              <a:t> sin </a:t>
            </a:r>
            <a:r>
              <a:rPr lang="en-US" b="1" baseline="0" dirty="0" err="1" smtClean="0"/>
              <a:t>su</a:t>
            </a:r>
            <a:r>
              <a:rPr lang="en-US" b="1" baseline="0" dirty="0" smtClean="0"/>
              <a:t> </a:t>
            </a:r>
            <a:r>
              <a:rPr lang="en-US" b="1" baseline="0" dirty="0" err="1" smtClean="0"/>
              <a:t>ayuda</a:t>
            </a:r>
            <a:r>
              <a:rPr lang="en-US" b="1" baseline="0" dirty="0" smtClean="0"/>
              <a:t> no </a:t>
            </a:r>
            <a:r>
              <a:rPr lang="en-US" b="1" baseline="0" dirty="0" err="1" smtClean="0"/>
              <a:t>estuviera</a:t>
            </a:r>
            <a:r>
              <a:rPr lang="en-US" b="1" baseline="0" dirty="0" smtClean="0"/>
              <a:t> </a:t>
            </a:r>
            <a:r>
              <a:rPr lang="en-US" b="1" baseline="0" dirty="0" err="1" smtClean="0"/>
              <a:t>aqui</a:t>
            </a:r>
            <a:r>
              <a:rPr lang="en-US" baseline="0" dirty="0" smtClean="0"/>
              <a:t>.</a:t>
            </a:r>
            <a:r>
              <a:rPr lang="en-US" dirty="0" smtClean="0"/>
              <a:t>    Al </a:t>
            </a:r>
            <a:r>
              <a:rPr lang="en-US" dirty="0" err="1" smtClean="0"/>
              <a:t>escuchar</a:t>
            </a:r>
            <a:r>
              <a:rPr lang="en-US" dirty="0" smtClean="0"/>
              <a:t> esta </a:t>
            </a:r>
            <a:r>
              <a:rPr lang="en-US" dirty="0" err="1" smtClean="0"/>
              <a:t>presentacion</a:t>
            </a:r>
            <a:r>
              <a:rPr lang="en-US" dirty="0" smtClean="0"/>
              <a:t> </a:t>
            </a:r>
            <a:r>
              <a:rPr lang="en-US" dirty="0" err="1" smtClean="0"/>
              <a:t>tengamos</a:t>
            </a:r>
            <a:r>
              <a:rPr lang="en-US" dirty="0" smtClean="0"/>
              <a:t> en </a:t>
            </a:r>
            <a:r>
              <a:rPr lang="en-US" dirty="0" err="1" smtClean="0"/>
              <a:t>cuenta</a:t>
            </a:r>
            <a:r>
              <a:rPr lang="en-US" dirty="0" smtClean="0"/>
              <a:t> lo </a:t>
            </a:r>
            <a:r>
              <a:rPr lang="en-US" dirty="0" err="1" smtClean="0"/>
              <a:t>siguiente</a:t>
            </a:r>
            <a:endParaRPr lang="en-US" dirty="0" smtClean="0"/>
          </a:p>
          <a:p>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1</a:t>
            </a:fld>
            <a:endParaRPr lang="en-US"/>
          </a:p>
        </p:txBody>
      </p:sp>
    </p:spTree>
    <p:extLst>
      <p:ext uri="{BB962C8B-B14F-4D97-AF65-F5344CB8AC3E}">
        <p14:creationId xmlns:p14="http://schemas.microsoft.com/office/powerpoint/2010/main" val="238580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Tx/>
              <a:tabLst>
                <a:tab pos="457200" algn="l"/>
              </a:tabLst>
            </a:pPr>
            <a:r>
              <a:rPr lang="es-MX" sz="1200" dirty="0" smtClean="0">
                <a:solidFill>
                  <a:srgbClr val="0D171F"/>
                </a:solidFill>
                <a:latin typeface="Times New Roman" panose="02020603050405020304" pitchFamily="18" charset="0"/>
                <a:ea typeface="Times New Roman"/>
                <a:cs typeface="Times New Roman" panose="02020603050405020304" pitchFamily="18" charset="0"/>
              </a:rPr>
              <a:t>La traducción ha sido una vocación casi desde el comienzo de la creación humana.</a:t>
            </a:r>
            <a:endParaRPr lang="es-MX" sz="1200" dirty="0" smtClean="0">
              <a:latin typeface="Times New Roman" panose="02020603050405020304" pitchFamily="18" charset="0"/>
              <a:cs typeface="Times New Roman" panose="02020603050405020304" pitchFamily="18" charset="0"/>
            </a:endParaRPr>
          </a:p>
          <a:p>
            <a:pPr>
              <a:spcBef>
                <a:spcPts val="0"/>
              </a:spcBef>
              <a:buClrTx/>
              <a:tabLst>
                <a:tab pos="457200" algn="l"/>
              </a:tabLst>
            </a:pPr>
            <a:r>
              <a:rPr lang="es-MX" sz="1200" dirty="0" smtClean="0">
                <a:solidFill>
                  <a:srgbClr val="0D171F"/>
                </a:solidFill>
                <a:latin typeface="Times New Roman" panose="02020603050405020304" pitchFamily="18" charset="0"/>
                <a:ea typeface="Times New Roman"/>
                <a:cs typeface="Times New Roman" panose="02020603050405020304" pitchFamily="18" charset="0"/>
              </a:rPr>
              <a:t>Según la Biblia la construcción de la Torre de Babel fue interrumpida por Dios</a:t>
            </a:r>
            <a:r>
              <a:rPr lang="es-MX" sz="1200" baseline="0" dirty="0" smtClean="0">
                <a:solidFill>
                  <a:srgbClr val="0D171F"/>
                </a:solidFill>
                <a:latin typeface="Times New Roman" panose="02020603050405020304" pitchFamily="18" charset="0"/>
                <a:ea typeface="Times New Roman"/>
                <a:cs typeface="Times New Roman" panose="02020603050405020304" pitchFamily="18" charset="0"/>
              </a:rPr>
              <a:t> que</a:t>
            </a:r>
            <a:r>
              <a:rPr lang="es-MX" sz="1200" dirty="0" smtClean="0">
                <a:solidFill>
                  <a:srgbClr val="0D171F"/>
                </a:solidFill>
                <a:latin typeface="Times New Roman" panose="02020603050405020304" pitchFamily="18" charset="0"/>
                <a:ea typeface="Times New Roman"/>
                <a:cs typeface="Times New Roman" panose="02020603050405020304" pitchFamily="18" charset="0"/>
              </a:rPr>
              <a:t> removió el idioma común de la humanidad y introdujo otros idiomas . La humanidad se esparció, paso el tiempo y las personas necesitaron intérpretes y traductores por diferentes motivos como el intercambio, el negocio, la religión y así por el estilo.</a:t>
            </a:r>
            <a:endParaRPr lang="es-MX"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11</a:t>
            </a:fld>
            <a:endParaRPr lang="en-US"/>
          </a:p>
        </p:txBody>
      </p:sp>
    </p:spTree>
    <p:extLst>
      <p:ext uri="{BB962C8B-B14F-4D97-AF65-F5344CB8AC3E}">
        <p14:creationId xmlns:p14="http://schemas.microsoft.com/office/powerpoint/2010/main" val="12958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15</a:t>
            </a:fld>
            <a:endParaRPr lang="en-US"/>
          </a:p>
        </p:txBody>
      </p:sp>
    </p:spTree>
    <p:extLst>
      <p:ext uri="{BB962C8B-B14F-4D97-AF65-F5344CB8AC3E}">
        <p14:creationId xmlns:p14="http://schemas.microsoft.com/office/powerpoint/2010/main" val="148977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Traduccion</a:t>
            </a:r>
            <a:r>
              <a:rPr lang="en-US" baseline="0" dirty="0" smtClean="0"/>
              <a:t> literal </a:t>
            </a:r>
            <a:r>
              <a:rPr lang="en-US" baseline="0" dirty="0" err="1" smtClean="0"/>
              <a:t>quiere</a:t>
            </a:r>
            <a:r>
              <a:rPr lang="en-US" baseline="0" dirty="0" smtClean="0"/>
              <a:t> </a:t>
            </a:r>
            <a:r>
              <a:rPr lang="en-US" baseline="0" dirty="0" err="1" smtClean="0"/>
              <a:t>decir</a:t>
            </a:r>
            <a:r>
              <a:rPr lang="en-US" baseline="0" dirty="0" smtClean="0"/>
              <a:t> </a:t>
            </a:r>
            <a:r>
              <a:rPr lang="en-US" baseline="0" dirty="0" err="1" smtClean="0"/>
              <a:t>traducir</a:t>
            </a:r>
            <a:r>
              <a:rPr lang="en-US" baseline="0" dirty="0" smtClean="0"/>
              <a:t> palabra </a:t>
            </a:r>
            <a:r>
              <a:rPr lang="en-US" baseline="0" dirty="0" err="1" smtClean="0"/>
              <a:t>por</a:t>
            </a:r>
            <a:r>
              <a:rPr lang="en-US" baseline="0" dirty="0" smtClean="0"/>
              <a:t> palabra: </a:t>
            </a:r>
            <a:r>
              <a:rPr lang="en-US" sz="1200" baseline="0" dirty="0" smtClean="0">
                <a:latin typeface="Times New Roman" panose="02020603050405020304" pitchFamily="18" charset="0"/>
                <a:cs typeface="Times New Roman" panose="02020603050405020304" pitchFamily="18" charset="0"/>
              </a:rPr>
              <a:t>Este verso sale con </a:t>
            </a:r>
            <a:r>
              <a:rPr lang="en-US" sz="1200" baseline="0" dirty="0" err="1" smtClean="0">
                <a:latin typeface="Times New Roman" panose="02020603050405020304" pitchFamily="18" charset="0"/>
                <a:cs typeface="Times New Roman" panose="02020603050405020304" pitchFamily="18" charset="0"/>
              </a:rPr>
              <a:t>mucha</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frecuencia</a:t>
            </a:r>
            <a:r>
              <a:rPr lang="en-US" sz="1200" baseline="0" dirty="0" smtClean="0">
                <a:latin typeface="Times New Roman" panose="02020603050405020304" pitchFamily="18" charset="0"/>
                <a:cs typeface="Times New Roman" panose="02020603050405020304" pitchFamily="18" charset="0"/>
              </a:rPr>
              <a:t>, </a:t>
            </a:r>
            <a:r>
              <a:rPr lang="en-US" baseline="0" dirty="0" smtClean="0"/>
              <a:t>Oh! </a:t>
            </a:r>
            <a:r>
              <a:rPr lang="en-US" baseline="0" dirty="0" err="1" smtClean="0"/>
              <a:t>Bienvenidos</a:t>
            </a:r>
            <a:r>
              <a:rPr lang="en-US" baseline="0" dirty="0" smtClean="0"/>
              <a:t> a California . Oh Welcome to CA</a:t>
            </a:r>
          </a:p>
          <a:p>
            <a:endParaRPr lang="en-US" baseline="0" dirty="0" smtClean="0"/>
          </a:p>
          <a:p>
            <a:r>
              <a:rPr lang="en-US" baseline="0" dirty="0" smtClean="0"/>
              <a:t>No </a:t>
            </a:r>
            <a:r>
              <a:rPr lang="en-US" baseline="0" dirty="0" err="1" smtClean="0"/>
              <a:t>todos</a:t>
            </a:r>
            <a:r>
              <a:rPr lang="en-US" baseline="0" dirty="0" smtClean="0"/>
              <a:t> los versos son </a:t>
            </a:r>
            <a:r>
              <a:rPr lang="en-US" baseline="0" dirty="0" err="1" smtClean="0"/>
              <a:t>asi</a:t>
            </a:r>
            <a:r>
              <a:rPr lang="en-US" baseline="0" dirty="0" smtClean="0"/>
              <a:t> de </a:t>
            </a:r>
            <a:r>
              <a:rPr lang="en-US" baseline="0" dirty="0" err="1" smtClean="0"/>
              <a:t>faciles</a:t>
            </a:r>
            <a:r>
              <a:rPr lang="en-US" baseline="0" dirty="0" smtClean="0"/>
              <a:t>.</a:t>
            </a:r>
          </a:p>
          <a:p>
            <a:endParaRPr lang="en-US" baseline="0" dirty="0" smtClean="0"/>
          </a:p>
          <a:p>
            <a:endParaRPr lang="en-US" sz="1200" baseline="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17</a:t>
            </a:fld>
            <a:endParaRPr lang="en-US"/>
          </a:p>
        </p:txBody>
      </p:sp>
    </p:spTree>
    <p:extLst>
      <p:ext uri="{BB962C8B-B14F-4D97-AF65-F5344CB8AC3E}">
        <p14:creationId xmlns:p14="http://schemas.microsoft.com/office/powerpoint/2010/main" val="346780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Tx/>
              <a:tabLst>
                <a:tab pos="457200" algn="l"/>
              </a:tabLst>
            </a:pPr>
            <a:r>
              <a:rPr lang="en-US" sz="2000" dirty="0" err="1" smtClean="0">
                <a:solidFill>
                  <a:srgbClr val="0D171F"/>
                </a:solidFill>
                <a:latin typeface="Times New Roman" panose="02020603050405020304" pitchFamily="18" charset="0"/>
                <a:ea typeface="Times New Roman"/>
                <a:cs typeface="Times New Roman" panose="02020603050405020304" pitchFamily="18" charset="0"/>
              </a:rPr>
              <a:t>Ejemplo</a:t>
            </a:r>
            <a:r>
              <a:rPr lang="en-US" sz="2000" dirty="0" smtClean="0">
                <a:solidFill>
                  <a:srgbClr val="0D171F"/>
                </a:solidFill>
                <a:latin typeface="Times New Roman" panose="02020603050405020304" pitchFamily="18" charset="0"/>
                <a:ea typeface="Times New Roman"/>
                <a:cs typeface="Times New Roman" panose="02020603050405020304" pitchFamily="18" charset="0"/>
              </a:rPr>
              <a:t>:</a:t>
            </a:r>
            <a:endParaRPr lang="es-MX" sz="2000" dirty="0" smtClean="0">
              <a:latin typeface="Times New Roman" panose="02020603050405020304" pitchFamily="18" charset="0"/>
              <a:cs typeface="Times New Roman" panose="02020603050405020304" pitchFamily="18" charset="0"/>
            </a:endParaRPr>
          </a:p>
          <a:p>
            <a:pPr marL="800100" lvl="1" indent="-342900">
              <a:spcBef>
                <a:spcPts val="0"/>
              </a:spcBef>
              <a:buClrTx/>
              <a:buFont typeface="Wingdings" panose="05000000000000000000" pitchFamily="2" charset="2"/>
              <a:buChar char="Ø"/>
              <a:tabLst>
                <a:tab pos="914400" algn="l"/>
              </a:tabLst>
            </a:pPr>
            <a:r>
              <a:rPr lang="en-US" sz="2000" i="1" dirty="0" smtClean="0">
                <a:solidFill>
                  <a:srgbClr val="0D171F"/>
                </a:solidFill>
                <a:latin typeface="Times New Roman" panose="02020603050405020304" pitchFamily="18" charset="0"/>
                <a:ea typeface="Times New Roman"/>
                <a:cs typeface="Times New Roman" panose="02020603050405020304" pitchFamily="18" charset="0"/>
              </a:rPr>
              <a:t>Wade</a:t>
            </a:r>
            <a:r>
              <a:rPr lang="en-US" sz="2000" dirty="0" smtClean="0">
                <a:solidFill>
                  <a:srgbClr val="0D171F"/>
                </a:solidFill>
                <a:latin typeface="Times New Roman" panose="02020603050405020304" pitchFamily="18" charset="0"/>
                <a:ea typeface="Times New Roman"/>
                <a:cs typeface="Times New Roman" panose="02020603050405020304" pitchFamily="18" charset="0"/>
              </a:rPr>
              <a:t> into the river through the </a:t>
            </a:r>
            <a:r>
              <a:rPr lang="en-US" sz="2000" i="1" dirty="0" smtClean="0">
                <a:solidFill>
                  <a:srgbClr val="0D171F"/>
                </a:solidFill>
                <a:latin typeface="Times New Roman" panose="02020603050405020304" pitchFamily="18" charset="0"/>
                <a:ea typeface="Times New Roman"/>
                <a:cs typeface="Times New Roman" panose="02020603050405020304" pitchFamily="18" charset="0"/>
              </a:rPr>
              <a:t>rippling shallow water</a:t>
            </a:r>
            <a:endParaRPr lang="es-MX" sz="2000" dirty="0" smtClean="0">
              <a:latin typeface="Times New Roman" panose="02020603050405020304" pitchFamily="18" charset="0"/>
              <a:cs typeface="Times New Roman" panose="02020603050405020304" pitchFamily="18" charset="0"/>
            </a:endParaRPr>
          </a:p>
          <a:p>
            <a:pPr marL="800100" lvl="1" indent="-342900">
              <a:spcBef>
                <a:spcPts val="0"/>
              </a:spcBef>
              <a:buClrTx/>
              <a:buFont typeface="Wingdings" panose="05000000000000000000" pitchFamily="2" charset="2"/>
              <a:buChar char="Ø"/>
              <a:tabLst>
                <a:tab pos="914400" algn="l"/>
              </a:tabLst>
            </a:pPr>
            <a:r>
              <a:rPr lang="es-MX" sz="2000" dirty="0" smtClean="0">
                <a:solidFill>
                  <a:srgbClr val="0D171F"/>
                </a:solidFill>
                <a:latin typeface="Times New Roman" panose="02020603050405020304" pitchFamily="18" charset="0"/>
                <a:ea typeface="Times New Roman"/>
                <a:cs typeface="Times New Roman" panose="02020603050405020304" pitchFamily="18" charset="0"/>
              </a:rPr>
              <a:t>Atravesando el rio entre aguas mansas y poco profundas</a:t>
            </a:r>
            <a:endParaRPr lang="es-MX" sz="2000" dirty="0" smtClean="0">
              <a:latin typeface="Times New Roman" panose="02020603050405020304" pitchFamily="18" charset="0"/>
              <a:cs typeface="Times New Roman" panose="02020603050405020304" pitchFamily="18" charset="0"/>
            </a:endParaRPr>
          </a:p>
          <a:p>
            <a:pPr>
              <a:spcBef>
                <a:spcPts val="0"/>
              </a:spcBef>
              <a:buClrTx/>
              <a:tabLst>
                <a:tab pos="457200" algn="l"/>
              </a:tabLst>
            </a:pPr>
            <a:r>
              <a:rPr lang="es-MX" sz="2000" dirty="0" smtClean="0">
                <a:solidFill>
                  <a:srgbClr val="0D171F"/>
                </a:solidFill>
                <a:latin typeface="Times New Roman" panose="02020603050405020304" pitchFamily="18" charset="0"/>
                <a:ea typeface="Times New Roman"/>
                <a:cs typeface="Times New Roman" panose="02020603050405020304" pitchFamily="18" charset="0"/>
              </a:rPr>
              <a:t>Aquí cambiamos la estructura, pero no cambiamos el significado de lo que el autor quiso decir </a:t>
            </a:r>
            <a:endParaRPr lang="es-MX" sz="20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18</a:t>
            </a:fld>
            <a:endParaRPr lang="en-US"/>
          </a:p>
        </p:txBody>
      </p:sp>
    </p:spTree>
    <p:extLst>
      <p:ext uri="{BB962C8B-B14F-4D97-AF65-F5344CB8AC3E}">
        <p14:creationId xmlns:p14="http://schemas.microsoft.com/office/powerpoint/2010/main" val="3021999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
                <a:schemeClr val="bg1"/>
              </a:buClr>
            </a:pPr>
            <a:r>
              <a:rPr lang="en-US" sz="2000" dirty="0" err="1" smtClean="0">
                <a:solidFill>
                  <a:srgbClr val="0D171F"/>
                </a:solidFill>
                <a:latin typeface="Times New Roman" panose="02020603050405020304" pitchFamily="18" charset="0"/>
                <a:ea typeface="Times New Roman"/>
                <a:cs typeface="Times New Roman" panose="02020603050405020304" pitchFamily="18" charset="0"/>
              </a:rPr>
              <a:t>Ejemplo</a:t>
            </a:r>
            <a:r>
              <a:rPr lang="en-US" sz="2000" dirty="0" smtClean="0">
                <a:solidFill>
                  <a:srgbClr val="0D171F"/>
                </a:solidFill>
                <a:latin typeface="Times New Roman" panose="02020603050405020304" pitchFamily="18" charset="0"/>
                <a:ea typeface="Times New Roman"/>
                <a:cs typeface="Times New Roman" panose="02020603050405020304" pitchFamily="18" charset="0"/>
              </a:rPr>
              <a:t>:</a:t>
            </a:r>
            <a:endParaRPr lang="es-MX" sz="2000" dirty="0" smtClean="0">
              <a:latin typeface="Times New Roman" panose="02020603050405020304" pitchFamily="18" charset="0"/>
              <a:ea typeface="Times New Roman"/>
              <a:cs typeface="Times New Roman" panose="02020603050405020304" pitchFamily="18" charset="0"/>
            </a:endParaRPr>
          </a:p>
          <a:p>
            <a:pPr lvl="1">
              <a:spcBef>
                <a:spcPts val="0"/>
              </a:spcBef>
              <a:buClr>
                <a:schemeClr val="bg1"/>
              </a:buClr>
              <a:buFont typeface="Wingdings" panose="05000000000000000000" pitchFamily="2" charset="2"/>
              <a:buChar char="Ø"/>
            </a:pPr>
            <a:r>
              <a:rPr lang="en-US" sz="2000" dirty="0" smtClean="0">
                <a:solidFill>
                  <a:srgbClr val="0D171F"/>
                </a:solidFill>
                <a:latin typeface="Times New Roman" panose="02020603050405020304" pitchFamily="18" charset="0"/>
                <a:ea typeface="Times New Roman"/>
                <a:cs typeface="Times New Roman" panose="02020603050405020304" pitchFamily="18" charset="0"/>
              </a:rPr>
              <a:t>From a peso to a penny</a:t>
            </a:r>
            <a:endParaRPr lang="es-MX" sz="2000" dirty="0" smtClean="0">
              <a:latin typeface="Times New Roman" panose="02020603050405020304" pitchFamily="18" charset="0"/>
              <a:ea typeface="Times New Roman"/>
              <a:cs typeface="Times New Roman" panose="02020603050405020304" pitchFamily="18" charset="0"/>
            </a:endParaRPr>
          </a:p>
          <a:p>
            <a:pPr lvl="1">
              <a:spcBef>
                <a:spcPts val="0"/>
              </a:spcBef>
              <a:buClr>
                <a:schemeClr val="bg1"/>
              </a:buClr>
              <a:buFont typeface="Wingdings" panose="05000000000000000000" pitchFamily="2" charset="2"/>
              <a:buChar char="Ø"/>
            </a:pPr>
            <a:r>
              <a:rPr lang="es-MX" sz="2000" dirty="0" smtClean="0">
                <a:solidFill>
                  <a:srgbClr val="0D171F"/>
                </a:solidFill>
                <a:latin typeface="Times New Roman" panose="02020603050405020304" pitchFamily="18" charset="0"/>
                <a:ea typeface="Times New Roman"/>
                <a:cs typeface="Times New Roman" panose="02020603050405020304" pitchFamily="18" charset="0"/>
              </a:rPr>
              <a:t>De ganar un peso a ganar un centavo</a:t>
            </a:r>
            <a:endParaRPr lang="es-MX" sz="2000" dirty="0" smtClean="0">
              <a:latin typeface="Times New Roman" panose="02020603050405020304" pitchFamily="18" charset="0"/>
              <a:ea typeface="Times New Roman"/>
              <a:cs typeface="Times New Roman" panose="02020603050405020304" pitchFamily="18" charset="0"/>
            </a:endParaRPr>
          </a:p>
          <a:p>
            <a:pPr>
              <a:spcBef>
                <a:spcPts val="0"/>
              </a:spcBef>
              <a:buClr>
                <a:schemeClr val="bg1"/>
              </a:buClr>
            </a:pPr>
            <a:r>
              <a:rPr lang="es-MX" sz="2000" dirty="0" smtClean="0">
                <a:solidFill>
                  <a:srgbClr val="0D171F"/>
                </a:solidFill>
                <a:latin typeface="Times New Roman" panose="02020603050405020304" pitchFamily="18" charset="0"/>
                <a:ea typeface="Times New Roman"/>
                <a:cs typeface="Times New Roman" panose="02020603050405020304" pitchFamily="18" charset="0"/>
              </a:rPr>
              <a:t>El resultado de usar la teoría de la “amplificación” permite mejor entendimiento y no hemos cambiado el significado de lo que el autor estaba tratando de comunicar.</a:t>
            </a:r>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19</a:t>
            </a:fld>
            <a:endParaRPr lang="en-US"/>
          </a:p>
        </p:txBody>
      </p:sp>
    </p:spTree>
    <p:extLst>
      <p:ext uri="{BB962C8B-B14F-4D97-AF65-F5344CB8AC3E}">
        <p14:creationId xmlns:p14="http://schemas.microsoft.com/office/powerpoint/2010/main" val="2963464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Wingdings" panose="05000000000000000000" pitchFamily="2" charset="2"/>
              <a:buChar char="Ø"/>
            </a:pPr>
            <a:r>
              <a:rPr lang="en-US" sz="1200" dirty="0" smtClean="0">
                <a:solidFill>
                  <a:schemeClr val="bg1"/>
                </a:solidFill>
                <a:latin typeface="Times New Roman" panose="02020603050405020304" pitchFamily="18" charset="0"/>
                <a:cs typeface="Times New Roman" panose="02020603050405020304" pitchFamily="18" charset="0"/>
              </a:rPr>
              <a:t>Come labor for your mother, for your father and your brother</a:t>
            </a:r>
            <a:br>
              <a:rPr lang="en-US" sz="1200" dirty="0" smtClean="0">
                <a:solidFill>
                  <a:schemeClr val="bg1"/>
                </a:solidFill>
                <a:latin typeface="Times New Roman" panose="02020603050405020304" pitchFamily="18" charset="0"/>
                <a:cs typeface="Times New Roman" panose="02020603050405020304" pitchFamily="18" charset="0"/>
              </a:rPr>
            </a:br>
            <a:r>
              <a:rPr lang="en-US" sz="1200" dirty="0" smtClean="0">
                <a:solidFill>
                  <a:schemeClr val="bg1"/>
                </a:solidFill>
                <a:latin typeface="Times New Roman" panose="02020603050405020304" pitchFamily="18" charset="0"/>
                <a:cs typeface="Times New Roman" panose="02020603050405020304" pitchFamily="18" charset="0"/>
              </a:rPr>
              <a:t>For your sisters and your lover, bracero (</a:t>
            </a:r>
            <a:r>
              <a:rPr lang="en-US" sz="1200" b="1" dirty="0" smtClean="0">
                <a:solidFill>
                  <a:schemeClr val="bg1"/>
                </a:solidFill>
                <a:latin typeface="Times New Roman" panose="02020603050405020304" pitchFamily="18" charset="0"/>
                <a:cs typeface="Times New Roman" panose="02020603050405020304" pitchFamily="18" charset="0"/>
              </a:rPr>
              <a:t>en el </a:t>
            </a:r>
            <a:r>
              <a:rPr lang="en-US" sz="1200" b="1" dirty="0" err="1" smtClean="0">
                <a:solidFill>
                  <a:schemeClr val="bg1"/>
                </a:solidFill>
                <a:latin typeface="Times New Roman" panose="02020603050405020304" pitchFamily="18" charset="0"/>
                <a:cs typeface="Times New Roman" panose="02020603050405020304" pitchFamily="18" charset="0"/>
              </a:rPr>
              <a:t>idioma</a:t>
            </a:r>
            <a:r>
              <a:rPr lang="en-US" sz="1200" b="1" dirty="0" smtClean="0">
                <a:solidFill>
                  <a:schemeClr val="bg1"/>
                </a:solidFill>
                <a:latin typeface="Times New Roman" panose="02020603050405020304" pitchFamily="18" charset="0"/>
                <a:cs typeface="Times New Roman" panose="02020603050405020304" pitchFamily="18" charset="0"/>
              </a:rPr>
              <a:t> original se </a:t>
            </a:r>
            <a:r>
              <a:rPr lang="en-US" sz="1200" b="1" dirty="0" err="1" smtClean="0">
                <a:solidFill>
                  <a:schemeClr val="bg1"/>
                </a:solidFill>
                <a:latin typeface="Times New Roman" panose="02020603050405020304" pitchFamily="18" charset="0"/>
                <a:cs typeface="Times New Roman" panose="02020603050405020304" pitchFamily="18" charset="0"/>
              </a:rPr>
              <a:t>escucha</a:t>
            </a:r>
            <a:r>
              <a:rPr lang="en-US" sz="1200" b="1" dirty="0" smtClean="0">
                <a:solidFill>
                  <a:schemeClr val="bg1"/>
                </a:solidFill>
                <a:latin typeface="Times New Roman" panose="02020603050405020304" pitchFamily="18" charset="0"/>
                <a:cs typeface="Times New Roman" panose="02020603050405020304" pitchFamily="18" charset="0"/>
              </a:rPr>
              <a:t> </a:t>
            </a:r>
            <a:r>
              <a:rPr lang="en-US" sz="1200" b="1" dirty="0" err="1" smtClean="0">
                <a:solidFill>
                  <a:schemeClr val="bg1"/>
                </a:solidFill>
                <a:latin typeface="Times New Roman" panose="02020603050405020304" pitchFamily="18" charset="0"/>
                <a:cs typeface="Times New Roman" panose="02020603050405020304" pitchFamily="18" charset="0"/>
              </a:rPr>
              <a:t>muy</a:t>
            </a:r>
            <a:r>
              <a:rPr lang="en-US" sz="1200" b="1" dirty="0" smtClean="0">
                <a:solidFill>
                  <a:schemeClr val="bg1"/>
                </a:solidFill>
                <a:latin typeface="Times New Roman" panose="02020603050405020304" pitchFamily="18" charset="0"/>
                <a:cs typeface="Times New Roman" panose="02020603050405020304" pitchFamily="18" charset="0"/>
              </a:rPr>
              <a:t> </a:t>
            </a:r>
            <a:r>
              <a:rPr lang="en-US" sz="1200" b="1" dirty="0" err="1" smtClean="0">
                <a:solidFill>
                  <a:schemeClr val="bg1"/>
                </a:solidFill>
                <a:latin typeface="Times New Roman" panose="02020603050405020304" pitchFamily="18" charset="0"/>
                <a:cs typeface="Times New Roman" panose="02020603050405020304" pitchFamily="18" charset="0"/>
              </a:rPr>
              <a:t>bien</a:t>
            </a:r>
            <a:r>
              <a:rPr lang="en-US" sz="1200" b="1" dirty="0" smtClean="0">
                <a:solidFill>
                  <a:schemeClr val="bg1"/>
                </a:solidFill>
                <a:latin typeface="Times New Roman" panose="02020603050405020304" pitchFamily="18" charset="0"/>
                <a:cs typeface="Times New Roman" panose="02020603050405020304" pitchFamily="18" charset="0"/>
              </a:rPr>
              <a:t>,</a:t>
            </a:r>
            <a:r>
              <a:rPr lang="en-US" sz="1200" b="1" baseline="0" dirty="0" smtClean="0">
                <a:solidFill>
                  <a:schemeClr val="bg1"/>
                </a:solidFill>
                <a:latin typeface="Times New Roman" panose="02020603050405020304" pitchFamily="18" charset="0"/>
                <a:cs typeface="Times New Roman" panose="02020603050405020304" pitchFamily="18" charset="0"/>
              </a:rPr>
              <a:t> </a:t>
            </a:r>
            <a:r>
              <a:rPr lang="en-US" sz="1200" b="1" baseline="0" dirty="0" err="1" smtClean="0">
                <a:solidFill>
                  <a:schemeClr val="bg1"/>
                </a:solidFill>
                <a:latin typeface="Times New Roman" panose="02020603050405020304" pitchFamily="18" charset="0"/>
                <a:cs typeface="Times New Roman" panose="02020603050405020304" pitchFamily="18" charset="0"/>
              </a:rPr>
              <a:t>pero</a:t>
            </a:r>
            <a:r>
              <a:rPr lang="en-US" sz="1200" b="1" baseline="0" dirty="0" smtClean="0">
                <a:solidFill>
                  <a:schemeClr val="bg1"/>
                </a:solidFill>
                <a:latin typeface="Times New Roman" panose="02020603050405020304" pitchFamily="18" charset="0"/>
                <a:cs typeface="Times New Roman" panose="02020603050405020304" pitchFamily="18" charset="0"/>
              </a:rPr>
              <a:t> al </a:t>
            </a:r>
            <a:r>
              <a:rPr lang="en-US" sz="1200" b="1" baseline="0" dirty="0" err="1" smtClean="0">
                <a:solidFill>
                  <a:schemeClr val="bg1"/>
                </a:solidFill>
                <a:latin typeface="Times New Roman" panose="02020603050405020304" pitchFamily="18" charset="0"/>
                <a:cs typeface="Times New Roman" panose="02020603050405020304" pitchFamily="18" charset="0"/>
              </a:rPr>
              <a:t>dirigirnos</a:t>
            </a:r>
            <a:r>
              <a:rPr lang="en-US" sz="1200" b="1" baseline="0" dirty="0" smtClean="0">
                <a:solidFill>
                  <a:schemeClr val="bg1"/>
                </a:solidFill>
                <a:latin typeface="Times New Roman" panose="02020603050405020304" pitchFamily="18" charset="0"/>
                <a:cs typeface="Times New Roman" panose="02020603050405020304" pitchFamily="18" charset="0"/>
              </a:rPr>
              <a:t> al </a:t>
            </a:r>
            <a:r>
              <a:rPr lang="en-US" sz="1200" b="1" baseline="0" dirty="0" err="1" smtClean="0">
                <a:solidFill>
                  <a:schemeClr val="bg1"/>
                </a:solidFill>
                <a:latin typeface="Times New Roman" panose="02020603050405020304" pitchFamily="18" charset="0"/>
                <a:cs typeface="Times New Roman" panose="02020603050405020304" pitchFamily="18" charset="0"/>
              </a:rPr>
              <a:t>idioma</a:t>
            </a:r>
            <a:r>
              <a:rPr lang="en-US" sz="1200" b="1" baseline="0" dirty="0" smtClean="0">
                <a:solidFill>
                  <a:schemeClr val="bg1"/>
                </a:solidFill>
                <a:latin typeface="Times New Roman" panose="02020603050405020304" pitchFamily="18" charset="0"/>
                <a:cs typeface="Times New Roman" panose="02020603050405020304" pitchFamily="18" charset="0"/>
              </a:rPr>
              <a:t> meta </a:t>
            </a:r>
            <a:r>
              <a:rPr lang="en-US" sz="1200" b="1" baseline="0" dirty="0" err="1" smtClean="0">
                <a:solidFill>
                  <a:schemeClr val="bg1"/>
                </a:solidFill>
                <a:latin typeface="Times New Roman" panose="02020603050405020304" pitchFamily="18" charset="0"/>
                <a:cs typeface="Times New Roman" panose="02020603050405020304" pitchFamily="18" charset="0"/>
              </a:rPr>
              <a:t>necesitamos</a:t>
            </a:r>
            <a:r>
              <a:rPr lang="en-US" sz="1200" b="1" baseline="0" dirty="0" smtClean="0">
                <a:solidFill>
                  <a:schemeClr val="bg1"/>
                </a:solidFill>
                <a:latin typeface="Times New Roman" panose="02020603050405020304" pitchFamily="18" charset="0"/>
                <a:cs typeface="Times New Roman" panose="02020603050405020304" pitchFamily="18" charset="0"/>
              </a:rPr>
              <a:t> </a:t>
            </a:r>
            <a:r>
              <a:rPr lang="en-US" sz="1200" b="1" baseline="0" dirty="0" err="1" smtClean="0">
                <a:solidFill>
                  <a:schemeClr val="bg1"/>
                </a:solidFill>
                <a:latin typeface="Times New Roman" panose="02020603050405020304" pitchFamily="18" charset="0"/>
                <a:cs typeface="Times New Roman" panose="02020603050405020304" pitchFamily="18" charset="0"/>
              </a:rPr>
              <a:t>modificarla</a:t>
            </a:r>
            <a:r>
              <a:rPr lang="en-US" sz="1200" b="1" baseline="0" dirty="0" smtClean="0">
                <a:solidFill>
                  <a:schemeClr val="bg1"/>
                </a:solidFill>
                <a:latin typeface="Times New Roman" panose="02020603050405020304" pitchFamily="18" charset="0"/>
                <a:cs typeface="Times New Roman" panose="02020603050405020304" pitchFamily="18" charset="0"/>
              </a:rPr>
              <a:t>)</a:t>
            </a:r>
            <a:endParaRPr lang="en-US" sz="1200" b="1" dirty="0" smtClean="0">
              <a:solidFill>
                <a:schemeClr val="bg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US" sz="1200" dirty="0" smtClean="0">
              <a:solidFill>
                <a:schemeClr val="bg1"/>
              </a:solidFill>
              <a:latin typeface="Times New Roman" panose="02020603050405020304" pitchFamily="18" charset="0"/>
              <a:cs typeface="Times New Roman" panose="02020603050405020304" pitchFamily="18" charset="0"/>
            </a:endParaRPr>
          </a:p>
          <a:p>
            <a:pPr>
              <a:spcBef>
                <a:spcPts val="0"/>
              </a:spcBef>
              <a:buClr>
                <a:schemeClr val="bg1"/>
              </a:buClr>
              <a:buFont typeface="Wingdings" panose="05000000000000000000" pitchFamily="2" charset="2"/>
              <a:buChar char="Ø"/>
              <a:tabLst>
                <a:tab pos="457200" algn="l"/>
              </a:tabLst>
            </a:pPr>
            <a:r>
              <a:rPr lang="es-MX" sz="1200" dirty="0" smtClean="0">
                <a:solidFill>
                  <a:srgbClr val="000000"/>
                </a:solidFill>
                <a:latin typeface="Times New Roman" panose="02020603050405020304" pitchFamily="18" charset="0"/>
                <a:ea typeface="Times New Roman"/>
                <a:cs typeface="Times New Roman" panose="02020603050405020304" pitchFamily="18" charset="0"/>
              </a:rPr>
              <a:t>Vengan, trabajen, </a:t>
            </a:r>
            <a:r>
              <a:rPr lang="es-MX" sz="1200" i="1" dirty="0" smtClean="0">
                <a:solidFill>
                  <a:srgbClr val="000000"/>
                </a:solidFill>
                <a:latin typeface="Times New Roman" panose="02020603050405020304" pitchFamily="18" charset="0"/>
                <a:ea typeface="Times New Roman"/>
                <a:cs typeface="Times New Roman" panose="02020603050405020304" pitchFamily="18" charset="0"/>
              </a:rPr>
              <a:t>háganlo por ayudar a su </a:t>
            </a:r>
            <a:r>
              <a:rPr lang="es-MX" sz="1200" dirty="0" smtClean="0">
                <a:solidFill>
                  <a:srgbClr val="000000"/>
                </a:solidFill>
                <a:latin typeface="Times New Roman" panose="02020603050405020304" pitchFamily="18" charset="0"/>
                <a:ea typeface="Times New Roman"/>
                <a:cs typeface="Times New Roman" panose="02020603050405020304" pitchFamily="18" charset="0"/>
              </a:rPr>
              <a:t>madre, a su padre ,a sus hermana  y a su amante</a:t>
            </a:r>
          </a:p>
          <a:p>
            <a:pPr>
              <a:spcBef>
                <a:spcPts val="0"/>
              </a:spcBef>
              <a:buClr>
                <a:schemeClr val="bg1"/>
              </a:buClr>
              <a:tabLst>
                <a:tab pos="457200" algn="l"/>
              </a:tabLst>
            </a:pPr>
            <a:endParaRPr lang="es-MX" sz="1200" dirty="0" smtClean="0">
              <a:latin typeface="Times New Roman" panose="02020603050405020304" pitchFamily="18" charset="0"/>
              <a:cs typeface="Times New Roman" panose="02020603050405020304" pitchFamily="18" charset="0"/>
            </a:endParaRPr>
          </a:p>
          <a:p>
            <a:pPr>
              <a:spcBef>
                <a:spcPts val="0"/>
              </a:spcBef>
              <a:buClr>
                <a:schemeClr val="bg1"/>
              </a:buClr>
              <a:tabLst>
                <a:tab pos="457200" algn="l"/>
              </a:tabLst>
            </a:pPr>
            <a:r>
              <a:rPr lang="es-MX" sz="1200" dirty="0" smtClean="0">
                <a:solidFill>
                  <a:srgbClr val="000000"/>
                </a:solidFill>
                <a:latin typeface="Times New Roman" panose="02020603050405020304" pitchFamily="18" charset="0"/>
                <a:ea typeface="Times New Roman"/>
                <a:cs typeface="Times New Roman" panose="02020603050405020304" pitchFamily="18" charset="0"/>
              </a:rPr>
              <a:t>No trabajamos para ellos trabajamos para ayudarlos. Por eso la traducción no puede ser nada mas cambiándole la estructura</a:t>
            </a:r>
            <a:r>
              <a:rPr lang="es-MX" sz="1200" dirty="0" smtClean="0">
                <a:solidFill>
                  <a:srgbClr val="2D2901"/>
                </a:solidFill>
                <a:latin typeface="Times New Roman" panose="02020603050405020304" pitchFamily="18" charset="0"/>
                <a:ea typeface="Times New Roman"/>
                <a:cs typeface="Times New Roman" panose="02020603050405020304" pitchFamily="18" charset="0"/>
              </a:rPr>
              <a:t>.</a:t>
            </a:r>
            <a:endParaRPr lang="es-MX" sz="1200" dirty="0" smtClean="0">
              <a:latin typeface="Times New Roman" panose="02020603050405020304" pitchFamily="18" charset="0"/>
              <a:cs typeface="Times New Roman" panose="02020603050405020304" pitchFamily="18" charset="0"/>
            </a:endParaRPr>
          </a:p>
          <a:p>
            <a:r>
              <a:rPr lang="en-US" dirty="0" err="1" smtClean="0"/>
              <a:t>Aqui</a:t>
            </a:r>
            <a:r>
              <a:rPr lang="en-US" dirty="0" smtClean="0"/>
              <a:t> </a:t>
            </a:r>
            <a:r>
              <a:rPr lang="en-US" dirty="0" err="1" smtClean="0"/>
              <a:t>procuramos</a:t>
            </a:r>
            <a:r>
              <a:rPr lang="en-US" dirty="0" smtClean="0"/>
              <a:t> la </a:t>
            </a:r>
            <a:r>
              <a:rPr lang="en-US" dirty="0" err="1" smtClean="0"/>
              <a:t>manera</a:t>
            </a:r>
            <a:r>
              <a:rPr lang="en-US" dirty="0" smtClean="0"/>
              <a:t> mas </a:t>
            </a:r>
            <a:r>
              <a:rPr lang="en-US" dirty="0" err="1" smtClean="0"/>
              <a:t>aceptable</a:t>
            </a:r>
            <a:r>
              <a:rPr lang="en-US" dirty="0" smtClean="0"/>
              <a:t> de </a:t>
            </a:r>
            <a:r>
              <a:rPr lang="en-US" dirty="0" err="1" smtClean="0"/>
              <a:t>comunicarse</a:t>
            </a:r>
            <a:r>
              <a:rPr lang="en-US" dirty="0" smtClean="0"/>
              <a:t> en el </a:t>
            </a:r>
            <a:r>
              <a:rPr lang="en-US" dirty="0" err="1" smtClean="0"/>
              <a:t>idioma</a:t>
            </a:r>
            <a:r>
              <a:rPr lang="en-US" dirty="0" smtClean="0"/>
              <a:t> meta.</a:t>
            </a:r>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20</a:t>
            </a:fld>
            <a:endParaRPr lang="en-US"/>
          </a:p>
        </p:txBody>
      </p:sp>
    </p:spTree>
    <p:extLst>
      <p:ext uri="{BB962C8B-B14F-4D97-AF65-F5344CB8AC3E}">
        <p14:creationId xmlns:p14="http://schemas.microsoft.com/office/powerpoint/2010/main" val="252574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Saturadas</a:t>
            </a:r>
            <a:r>
              <a:rPr lang="en-US" dirty="0" smtClean="0"/>
              <a:t>/ o </a:t>
            </a:r>
            <a:r>
              <a:rPr lang="en-US" dirty="0" err="1" smtClean="0"/>
              <a:t>apretadas</a:t>
            </a:r>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21</a:t>
            </a:fld>
            <a:endParaRPr lang="en-US"/>
          </a:p>
        </p:txBody>
      </p:sp>
    </p:spTree>
    <p:extLst>
      <p:ext uri="{BB962C8B-B14F-4D97-AF65-F5344CB8AC3E}">
        <p14:creationId xmlns:p14="http://schemas.microsoft.com/office/powerpoint/2010/main" val="2156182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22</a:t>
            </a:fld>
            <a:endParaRPr lang="en-US"/>
          </a:p>
        </p:txBody>
      </p:sp>
    </p:spTree>
    <p:extLst>
      <p:ext uri="{BB962C8B-B14F-4D97-AF65-F5344CB8AC3E}">
        <p14:creationId xmlns:p14="http://schemas.microsoft.com/office/powerpoint/2010/main" val="3743421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pPr>
            <a:r>
              <a:rPr lang="es-ES" sz="2000" dirty="0" smtClean="0">
                <a:solidFill>
                  <a:srgbClr val="000000"/>
                </a:solidFill>
                <a:latin typeface="Times New Roman" panose="02020603050405020304" pitchFamily="18" charset="0"/>
                <a:ea typeface="Times New Roman"/>
                <a:cs typeface="Times New Roman" panose="02020603050405020304" pitchFamily="18" charset="0"/>
              </a:rPr>
              <a:t>El Azadón corto</a:t>
            </a:r>
            <a:endParaRPr lang="es-ES" sz="2000" dirty="0" smtClean="0">
              <a:latin typeface="Times New Roman" panose="02020603050405020304" pitchFamily="18" charset="0"/>
              <a:ea typeface="Times New Roman"/>
              <a:cs typeface="Times New Roman" panose="02020603050405020304" pitchFamily="18" charset="0"/>
            </a:endParaRPr>
          </a:p>
          <a:p>
            <a:pPr lvl="1">
              <a:buClrTx/>
              <a:buFont typeface="Wingdings" panose="05000000000000000000" pitchFamily="2" charset="2"/>
              <a:buChar char="Ø"/>
            </a:pPr>
            <a:r>
              <a:rPr lang="es-ES" sz="2000" dirty="0" smtClean="0">
                <a:solidFill>
                  <a:srgbClr val="000000"/>
                </a:solidFill>
                <a:latin typeface="Times New Roman" panose="02020603050405020304" pitchFamily="18" charset="0"/>
                <a:ea typeface="Times New Roman"/>
                <a:cs typeface="Times New Roman" panose="02020603050405020304" pitchFamily="18" charset="0"/>
              </a:rPr>
              <a:t>Únicamente 24 pulgadas de largo</a:t>
            </a:r>
            <a:endParaRPr lang="es-ES" sz="2000" dirty="0" smtClean="0">
              <a:latin typeface="Times New Roman" panose="02020603050405020304" pitchFamily="18" charset="0"/>
              <a:ea typeface="Times New Roman"/>
              <a:cs typeface="Times New Roman" panose="02020603050405020304" pitchFamily="18" charset="0"/>
            </a:endParaRPr>
          </a:p>
          <a:p>
            <a:pPr marL="0" indent="0">
              <a:buClrTx/>
              <a:buNone/>
            </a:pPr>
            <a:r>
              <a:rPr lang="es-ES" sz="2000" dirty="0" smtClean="0">
                <a:solidFill>
                  <a:srgbClr val="000000"/>
                </a:solidFill>
                <a:latin typeface="Times New Roman" panose="02020603050405020304" pitchFamily="18" charset="0"/>
                <a:ea typeface="Times New Roman"/>
                <a:cs typeface="Times New Roman" panose="02020603050405020304" pitchFamily="18" charset="0"/>
              </a:rPr>
              <a:t>        </a:t>
            </a:r>
          </a:p>
          <a:p>
            <a:pPr lvl="1">
              <a:buClrTx/>
              <a:buFont typeface="Wingdings" panose="05000000000000000000" pitchFamily="2" charset="2"/>
              <a:buChar char="Ø"/>
            </a:pPr>
            <a:r>
              <a:rPr lang="es-ES" sz="2000" dirty="0" smtClean="0">
                <a:solidFill>
                  <a:schemeClr val="bg1"/>
                </a:solidFill>
                <a:latin typeface="Times New Roman" panose="02020603050405020304" pitchFamily="18" charset="0"/>
                <a:cs typeface="Times New Roman" panose="02020603050405020304" pitchFamily="18" charset="0"/>
              </a:rPr>
              <a:t>Con el azadón ‘cortito’ el trabador    estaba obligado hacer su trabajo doblado y en cuclillas largas horas</a:t>
            </a:r>
            <a:endParaRPr lang="es-ES" sz="2000" dirty="0" smtClean="0">
              <a:latin typeface="Times New Roman" panose="02020603050405020304" pitchFamily="18" charset="0"/>
              <a:ea typeface="Times New Roman"/>
              <a:cs typeface="Times New Roman" panose="02020603050405020304" pitchFamily="18" charset="0"/>
            </a:endParaRPr>
          </a:p>
          <a:p>
            <a:pPr lvl="1">
              <a:buClrTx/>
              <a:buFont typeface="Wingdings" panose="05000000000000000000" pitchFamily="2" charset="2"/>
              <a:buChar char="Ø"/>
            </a:pPr>
            <a:r>
              <a:rPr lang="es-ES" sz="2000" dirty="0" smtClean="0">
                <a:solidFill>
                  <a:srgbClr val="000000"/>
                </a:solidFill>
                <a:latin typeface="Times New Roman" panose="02020603050405020304" pitchFamily="18" charset="0"/>
                <a:ea typeface="Times New Roman"/>
                <a:cs typeface="Times New Roman" panose="02020603050405020304" pitchFamily="18" charset="0"/>
              </a:rPr>
              <a:t>Ahora está un azadón ‘cortito’ en El Museo Nacional de Historia Americana</a:t>
            </a:r>
            <a:endParaRPr lang="es-ES" sz="2000" dirty="0" smtClean="0">
              <a:latin typeface="Times New Roman" panose="02020603050405020304" pitchFamily="18" charset="0"/>
              <a:ea typeface="Times New Roman"/>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23</a:t>
            </a:fld>
            <a:endParaRPr lang="en-US"/>
          </a:p>
        </p:txBody>
      </p:sp>
    </p:spTree>
    <p:extLst>
      <p:ext uri="{BB962C8B-B14F-4D97-AF65-F5344CB8AC3E}">
        <p14:creationId xmlns:p14="http://schemas.microsoft.com/office/powerpoint/2010/main" val="2653620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Traducido</a:t>
            </a:r>
            <a:r>
              <a:rPr lang="en-US" dirty="0" smtClean="0"/>
              <a:t> en la </a:t>
            </a:r>
            <a:r>
              <a:rPr lang="en-US" dirty="0" err="1" smtClean="0"/>
              <a:t>pantalla</a:t>
            </a:r>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24</a:t>
            </a:fld>
            <a:endParaRPr lang="en-US"/>
          </a:p>
        </p:txBody>
      </p:sp>
    </p:spTree>
    <p:extLst>
      <p:ext uri="{BB962C8B-B14F-4D97-AF65-F5344CB8AC3E}">
        <p14:creationId xmlns:p14="http://schemas.microsoft.com/office/powerpoint/2010/main" val="285599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rgbClr val="03070D"/>
                </a:solidFill>
                <a:latin typeface="Times New Roman"/>
                <a:ea typeface="Times New Roman"/>
              </a:rPr>
              <a:t>Mi tema es amplio y complejo. Quiero que quede claro que el producto final no es la única manera de traducirlo. Aunque tengo muchísima experiencia interpretando para diferentes profesionales la realidad es que he tomado únicamente un solo curso en la teoría de traducción. Sin embargo he aprendido muchísimo y he puesto mis conocimientos a la obra con mi </a:t>
            </a:r>
            <a:r>
              <a:rPr lang="es-MX" sz="1200" dirty="0" err="1" smtClean="0">
                <a:solidFill>
                  <a:srgbClr val="03070D"/>
                </a:solidFill>
                <a:latin typeface="Times New Roman"/>
                <a:ea typeface="Times New Roman"/>
              </a:rPr>
              <a:t>Capstone</a:t>
            </a:r>
            <a:r>
              <a:rPr lang="es-MX" sz="1200" dirty="0" smtClean="0">
                <a:solidFill>
                  <a:srgbClr val="03070D"/>
                </a:solidFill>
                <a:latin typeface="Times New Roman"/>
                <a:ea typeface="Times New Roman"/>
              </a:rPr>
              <a:t>. Al final de mi presentación tendrán la oportunidad de escuchar mi versión de “Bracero” por Phil </a:t>
            </a:r>
            <a:r>
              <a:rPr lang="es-MX" sz="1200" dirty="0" err="1" smtClean="0">
                <a:solidFill>
                  <a:srgbClr val="03070D"/>
                </a:solidFill>
                <a:latin typeface="Times New Roman"/>
                <a:ea typeface="Times New Roman"/>
              </a:rPr>
              <a:t>Ochs</a:t>
            </a:r>
            <a:r>
              <a:rPr lang="es-MX" sz="1200" dirty="0" smtClean="0">
                <a:solidFill>
                  <a:srgbClr val="03070D"/>
                </a:solidFill>
                <a:latin typeface="Times New Roman"/>
                <a:ea typeface="Times New Roman"/>
              </a:rPr>
              <a:t> en español. </a:t>
            </a:r>
            <a:r>
              <a:rPr lang="en-US" sz="1200" dirty="0" err="1" smtClean="0">
                <a:solidFill>
                  <a:srgbClr val="03070D"/>
                </a:solidFill>
                <a:latin typeface="Times New Roman"/>
                <a:ea typeface="Times New Roman"/>
              </a:rPr>
              <a:t>Yo</a:t>
            </a:r>
            <a:r>
              <a:rPr lang="en-US" sz="1200" dirty="0" smtClean="0">
                <a:solidFill>
                  <a:srgbClr val="03070D"/>
                </a:solidFill>
                <a:latin typeface="Times New Roman"/>
                <a:ea typeface="Times New Roman"/>
              </a:rPr>
              <a:t> </a:t>
            </a:r>
            <a:r>
              <a:rPr lang="en-US" sz="1200" dirty="0" err="1" smtClean="0">
                <a:solidFill>
                  <a:srgbClr val="03070D"/>
                </a:solidFill>
                <a:latin typeface="Times New Roman"/>
                <a:ea typeface="Times New Roman"/>
              </a:rPr>
              <a:t>espero</a:t>
            </a:r>
            <a:r>
              <a:rPr lang="en-US" sz="1200" dirty="0" smtClean="0">
                <a:solidFill>
                  <a:srgbClr val="03070D"/>
                </a:solidFill>
                <a:latin typeface="Times New Roman"/>
                <a:ea typeface="Times New Roman"/>
              </a:rPr>
              <a:t> que les </a:t>
            </a:r>
            <a:r>
              <a:rPr lang="en-US" sz="1200" dirty="0" err="1" smtClean="0">
                <a:solidFill>
                  <a:srgbClr val="03070D"/>
                </a:solidFill>
                <a:latin typeface="Times New Roman"/>
                <a:ea typeface="Times New Roman"/>
              </a:rPr>
              <a:t>guste</a:t>
            </a:r>
            <a:r>
              <a:rPr lang="en-US" sz="1200" dirty="0" smtClean="0">
                <a:solidFill>
                  <a:srgbClr val="03070D"/>
                </a:solidFill>
                <a:latin typeface="Times New Roman"/>
                <a:ea typeface="Times New Roman"/>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latin typeface="Times New Roman"/>
              <a:ea typeface="Times New Roman"/>
            </a:endParaRPr>
          </a:p>
          <a:p>
            <a:r>
              <a:rPr lang="es-ES" sz="1200" dirty="0" smtClean="0">
                <a:latin typeface="Times New Roman" panose="02020603050405020304" pitchFamily="18" charset="0"/>
                <a:cs typeface="Times New Roman" panose="02020603050405020304" pitchFamily="18" charset="0"/>
              </a:rPr>
              <a:t>"traducir es siempre sacrificar; pero no ha de sacrificarse nada esencial". enrique diez-</a:t>
            </a:r>
            <a:r>
              <a:rPr lang="es-ES" sz="1200" dirty="0" err="1" smtClean="0">
                <a:latin typeface="Times New Roman" panose="02020603050405020304" pitchFamily="18" charset="0"/>
                <a:cs typeface="Times New Roman" panose="02020603050405020304" pitchFamily="18" charset="0"/>
              </a:rPr>
              <a:t>canedo</a:t>
            </a:r>
            <a:endParaRPr lang="es-ES"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"Translate is always sacrifice; but must not be sacrificed nothing essential." Enrique ten-CANEDO</a:t>
            </a:r>
            <a:endParaRPr lang="en-US" dirty="0" smtClean="0"/>
          </a:p>
          <a:p>
            <a:endParaRPr lang="en-US" dirty="0" smtClean="0"/>
          </a:p>
          <a:p>
            <a:r>
              <a:rPr lang="en-US" dirty="0" err="1" smtClean="0"/>
              <a:t>Tambien</a:t>
            </a:r>
            <a:r>
              <a:rPr lang="en-US" dirty="0" smtClean="0"/>
              <a:t> ha </a:t>
            </a:r>
            <a:r>
              <a:rPr lang="en-US" dirty="0" err="1" smtClean="0"/>
              <a:t>llegado</a:t>
            </a:r>
            <a:r>
              <a:rPr lang="en-US" dirty="0" smtClean="0"/>
              <a:t> a </a:t>
            </a:r>
            <a:r>
              <a:rPr lang="en-US" dirty="0" err="1" smtClean="0"/>
              <a:t>mis</a:t>
            </a:r>
            <a:r>
              <a:rPr lang="en-US" dirty="0" smtClean="0"/>
              <a:t> </a:t>
            </a:r>
            <a:r>
              <a:rPr lang="en-US" dirty="0" err="1" smtClean="0"/>
              <a:t>oidos</a:t>
            </a:r>
            <a:r>
              <a:rPr lang="en-US" dirty="0" smtClean="0"/>
              <a:t> lo </a:t>
            </a:r>
            <a:r>
              <a:rPr lang="en-US" dirty="0" err="1" smtClean="0"/>
              <a:t>siguiente</a:t>
            </a:r>
            <a:r>
              <a:rPr lang="en-US" dirty="0" smtClean="0"/>
              <a:t>: Que </a:t>
            </a:r>
            <a:r>
              <a:rPr lang="en-US" dirty="0" err="1" smtClean="0"/>
              <a:t>algunos</a:t>
            </a:r>
            <a:r>
              <a:rPr lang="en-US" baseline="0" dirty="0" smtClean="0"/>
              <a:t> no </a:t>
            </a:r>
            <a:r>
              <a:rPr lang="en-US" baseline="0" dirty="0" err="1" smtClean="0"/>
              <a:t>estan</a:t>
            </a:r>
            <a:r>
              <a:rPr lang="en-US" baseline="0" dirty="0" smtClean="0"/>
              <a:t> </a:t>
            </a:r>
            <a:r>
              <a:rPr lang="en-US" baseline="0" dirty="0" err="1" smtClean="0"/>
              <a:t>familiarzado</a:t>
            </a:r>
            <a:r>
              <a:rPr lang="en-US" baseline="0" dirty="0" smtClean="0"/>
              <a:t> con la palabra “Bracero”</a:t>
            </a:r>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2</a:t>
            </a:fld>
            <a:endParaRPr lang="en-US"/>
          </a:p>
        </p:txBody>
      </p:sp>
    </p:spTree>
    <p:extLst>
      <p:ext uri="{BB962C8B-B14F-4D97-AF65-F5344CB8AC3E}">
        <p14:creationId xmlns:p14="http://schemas.microsoft.com/office/powerpoint/2010/main" val="1993176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latin typeface="Times New Roman" panose="02020603050405020304" pitchFamily="18" charset="0"/>
                <a:cs typeface="Times New Roman" panose="02020603050405020304" pitchFamily="18" charset="0"/>
              </a:rPr>
              <a:t>English</a:t>
            </a:r>
            <a:r>
              <a:rPr lang="en-US" sz="1200" dirty="0" smtClean="0">
                <a:latin typeface="Times New Roman" panose="02020603050405020304" pitchFamily="18" charset="0"/>
                <a:cs typeface="Times New Roman" panose="02020603050405020304" pitchFamily="18" charset="0"/>
              </a:rPr>
              <a:t> Version</a:t>
            </a:r>
          </a:p>
          <a:p>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28</a:t>
            </a:fld>
            <a:endParaRPr lang="en-US"/>
          </a:p>
        </p:txBody>
      </p:sp>
    </p:spTree>
    <p:extLst>
      <p:ext uri="{BB962C8B-B14F-4D97-AF65-F5344CB8AC3E}">
        <p14:creationId xmlns:p14="http://schemas.microsoft.com/office/powerpoint/2010/main" val="43454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a:t>
            </a:r>
            <a:r>
              <a:rPr lang="en-US" baseline="0" dirty="0" smtClean="0"/>
              <a:t> </a:t>
            </a:r>
            <a:r>
              <a:rPr lang="en-US" baseline="0" dirty="0" err="1" smtClean="0"/>
              <a:t>historiador</a:t>
            </a:r>
            <a:r>
              <a:rPr lang="en-US" baseline="0" dirty="0" smtClean="0"/>
              <a:t> define “braceros” com </a:t>
            </a:r>
            <a:r>
              <a:rPr lang="en-US" i="1" baseline="0" dirty="0" smtClean="0"/>
              <a:t>hombres de </a:t>
            </a:r>
            <a:r>
              <a:rPr lang="en-US" i="1" baseline="0" dirty="0" err="1" smtClean="0"/>
              <a:t>brazos</a:t>
            </a:r>
            <a:r>
              <a:rPr lang="en-US" i="1" baseline="0" dirty="0" smtClean="0"/>
              <a:t> </a:t>
            </a:r>
            <a:r>
              <a:rPr lang="en-US" i="1" baseline="0" dirty="0" err="1" smtClean="0"/>
              <a:t>fuertes</a:t>
            </a:r>
            <a:endParaRPr lang="en-US" i="1" baseline="0" dirty="0" smtClean="0"/>
          </a:p>
          <a:p>
            <a:r>
              <a:rPr lang="en-US" i="1" baseline="0" dirty="0" smtClean="0"/>
              <a:t>Las </a:t>
            </a:r>
            <a:r>
              <a:rPr lang="en-US" i="1" baseline="0" dirty="0" err="1" smtClean="0"/>
              <a:t>palabras</a:t>
            </a:r>
            <a:r>
              <a:rPr lang="en-US" i="1" baseline="0" dirty="0" smtClean="0"/>
              <a:t> mas </a:t>
            </a:r>
            <a:r>
              <a:rPr lang="en-US" i="1" baseline="0" dirty="0" err="1" smtClean="0"/>
              <a:t>conocidas</a:t>
            </a:r>
            <a:r>
              <a:rPr lang="en-US" i="1" baseline="0" dirty="0" smtClean="0"/>
              <a:t> son “</a:t>
            </a:r>
            <a:r>
              <a:rPr lang="en-US" i="1" baseline="0" dirty="0" err="1" smtClean="0"/>
              <a:t>Trabajadores</a:t>
            </a:r>
            <a:r>
              <a:rPr lang="en-US" i="1" baseline="0" dirty="0" smtClean="0"/>
              <a:t> del Campo o </a:t>
            </a:r>
            <a:r>
              <a:rPr lang="en-US" i="1" baseline="0" dirty="0" err="1" smtClean="0"/>
              <a:t>trabajadores</a:t>
            </a:r>
            <a:r>
              <a:rPr lang="en-US" i="1" baseline="0" dirty="0" smtClean="0"/>
              <a:t> </a:t>
            </a:r>
            <a:r>
              <a:rPr lang="en-US" i="1" baseline="0" dirty="0" err="1" smtClean="0"/>
              <a:t>temporales</a:t>
            </a:r>
            <a:r>
              <a:rPr lang="en-US" i="1" baseline="0" dirty="0" smtClean="0"/>
              <a:t>”</a:t>
            </a:r>
            <a:endParaRPr lang="en-US" i="1" dirty="0"/>
          </a:p>
        </p:txBody>
      </p:sp>
      <p:sp>
        <p:nvSpPr>
          <p:cNvPr id="4" name="Slide Number Placeholder 3"/>
          <p:cNvSpPr>
            <a:spLocks noGrp="1"/>
          </p:cNvSpPr>
          <p:nvPr>
            <p:ph type="sldNum" sz="quarter" idx="10"/>
          </p:nvPr>
        </p:nvSpPr>
        <p:spPr/>
        <p:txBody>
          <a:bodyPr/>
          <a:lstStyle/>
          <a:p>
            <a:fld id="{D17B48DF-7728-4259-82E9-F0C2A33BB877}" type="slidenum">
              <a:rPr lang="en-US" smtClean="0"/>
              <a:t>3</a:t>
            </a:fld>
            <a:endParaRPr lang="en-US"/>
          </a:p>
        </p:txBody>
      </p:sp>
    </p:spTree>
    <p:extLst>
      <p:ext uri="{BB962C8B-B14F-4D97-AF65-F5344CB8AC3E}">
        <p14:creationId xmlns:p14="http://schemas.microsoft.com/office/powerpoint/2010/main" val="428604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 </a:t>
            </a:r>
            <a:r>
              <a:rPr lang="en-US" dirty="0" err="1" smtClean="0"/>
              <a:t>presentacion</a:t>
            </a:r>
            <a:r>
              <a:rPr lang="en-US" dirty="0" smtClean="0"/>
              <a:t> no </a:t>
            </a:r>
            <a:r>
              <a:rPr lang="en-US" dirty="0" err="1" smtClean="0"/>
              <a:t>es</a:t>
            </a:r>
            <a:r>
              <a:rPr lang="en-US" dirty="0" smtClean="0"/>
              <a:t> de </a:t>
            </a:r>
            <a:r>
              <a:rPr lang="en-US" dirty="0" err="1" smtClean="0"/>
              <a:t>historia</a:t>
            </a:r>
            <a:r>
              <a:rPr lang="en-US" dirty="0" smtClean="0"/>
              <a:t>. Lo que </a:t>
            </a:r>
            <a:r>
              <a:rPr lang="en-US" dirty="0" err="1" smtClean="0"/>
              <a:t>quiero</a:t>
            </a:r>
            <a:r>
              <a:rPr lang="en-US" dirty="0" smtClean="0"/>
              <a:t> </a:t>
            </a:r>
            <a:r>
              <a:rPr lang="en-US" dirty="0" err="1" smtClean="0"/>
              <a:t>resaltar</a:t>
            </a:r>
            <a:r>
              <a:rPr lang="en-US" dirty="0" smtClean="0"/>
              <a:t> al </a:t>
            </a:r>
            <a:r>
              <a:rPr lang="en-US" dirty="0" err="1" smtClean="0"/>
              <a:t>mencionar</a:t>
            </a:r>
            <a:r>
              <a:rPr lang="en-US" dirty="0" smtClean="0"/>
              <a:t> el </a:t>
            </a:r>
            <a:r>
              <a:rPr lang="en-US" dirty="0" err="1" smtClean="0"/>
              <a:t>Contrato</a:t>
            </a:r>
            <a:r>
              <a:rPr lang="en-US" dirty="0" smtClean="0"/>
              <a:t> de los Braceros </a:t>
            </a:r>
            <a:r>
              <a:rPr lang="en-US" dirty="0" err="1" smtClean="0"/>
              <a:t>es</a:t>
            </a:r>
            <a:r>
              <a:rPr lang="en-US" dirty="0" smtClean="0"/>
              <a:t> que </a:t>
            </a:r>
            <a:r>
              <a:rPr lang="en-US" dirty="0" err="1" smtClean="0"/>
              <a:t>hubo</a:t>
            </a:r>
            <a:r>
              <a:rPr lang="en-US" dirty="0" smtClean="0"/>
              <a:t> </a:t>
            </a:r>
            <a:r>
              <a:rPr lang="en-US" dirty="0" err="1" smtClean="0"/>
              <a:t>problemas</a:t>
            </a:r>
            <a:r>
              <a:rPr lang="en-US" dirty="0" smtClean="0"/>
              <a:t>.</a:t>
            </a:r>
          </a:p>
          <a:p>
            <a:r>
              <a:rPr lang="en-US" dirty="0" smtClean="0"/>
              <a:t>Phil Ochs </a:t>
            </a:r>
            <a:r>
              <a:rPr lang="en-US" dirty="0" err="1" smtClean="0"/>
              <a:t>estaba</a:t>
            </a:r>
            <a:r>
              <a:rPr lang="en-US" baseline="0" dirty="0" smtClean="0"/>
              <a:t> </a:t>
            </a:r>
            <a:r>
              <a:rPr lang="en-US" baseline="0" dirty="0" err="1" smtClean="0"/>
              <a:t>muy</a:t>
            </a:r>
            <a:r>
              <a:rPr lang="en-US" baseline="0" dirty="0" smtClean="0"/>
              <a:t> al </a:t>
            </a:r>
            <a:r>
              <a:rPr lang="en-US" baseline="0" dirty="0" err="1" smtClean="0"/>
              <a:t>tanto</a:t>
            </a:r>
            <a:r>
              <a:rPr lang="en-US" baseline="0" dirty="0" smtClean="0"/>
              <a:t> de los </a:t>
            </a:r>
            <a:r>
              <a:rPr lang="en-US" baseline="0" dirty="0" err="1" smtClean="0"/>
              <a:t>sufrimientos</a:t>
            </a:r>
            <a:r>
              <a:rPr lang="en-US" baseline="0" dirty="0" smtClean="0"/>
              <a:t> de los Braceros </a:t>
            </a:r>
            <a:r>
              <a:rPr lang="en-US" baseline="0" dirty="0" err="1" smtClean="0"/>
              <a:t>por</a:t>
            </a:r>
            <a:r>
              <a:rPr lang="en-US" baseline="0" dirty="0" smtClean="0"/>
              <a:t> </a:t>
            </a:r>
            <a:r>
              <a:rPr lang="en-US" baseline="0" dirty="0" err="1" smtClean="0"/>
              <a:t>eso</a:t>
            </a:r>
            <a:r>
              <a:rPr lang="en-US" baseline="0" dirty="0" smtClean="0"/>
              <a:t> </a:t>
            </a:r>
            <a:r>
              <a:rPr lang="en-US" baseline="0" dirty="0" err="1" smtClean="0"/>
              <a:t>compuso</a:t>
            </a:r>
            <a:r>
              <a:rPr lang="en-US" baseline="0" dirty="0" smtClean="0"/>
              <a:t> la </a:t>
            </a:r>
            <a:r>
              <a:rPr lang="en-US" baseline="0" dirty="0" err="1" smtClean="0"/>
              <a:t>cancion</a:t>
            </a:r>
            <a:r>
              <a:rPr lang="en-US" baseline="0" dirty="0" smtClean="0"/>
              <a:t> </a:t>
            </a:r>
            <a:r>
              <a:rPr lang="en-US" baseline="0" dirty="0" err="1" smtClean="0"/>
              <a:t>titulada</a:t>
            </a:r>
            <a:r>
              <a:rPr lang="en-US" baseline="0" dirty="0" smtClean="0"/>
              <a:t>, “Bracero”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4</a:t>
            </a:fld>
            <a:endParaRPr lang="en-US"/>
          </a:p>
        </p:txBody>
      </p:sp>
    </p:spTree>
    <p:extLst>
      <p:ext uri="{BB962C8B-B14F-4D97-AF65-F5344CB8AC3E}">
        <p14:creationId xmlns:p14="http://schemas.microsoft.com/office/powerpoint/2010/main" val="161747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dirty="0" smtClean="0">
                <a:solidFill>
                  <a:srgbClr val="000000"/>
                </a:solidFill>
                <a:latin typeface="Times New Roman" panose="02020603050405020304" pitchFamily="18" charset="0"/>
                <a:ea typeface="Times New Roman"/>
                <a:cs typeface="Times New Roman" panose="02020603050405020304" pitchFamily="18" charset="0"/>
              </a:rPr>
              <a:t>Cuando se traduce un documento del idioma original al idioma meta, hay que ver cuál es la manera más aceptable de comunicarse, sabiendo que un lenguaje es siempre un sistema de posibilidades abiertas y flexibles.</a:t>
            </a:r>
          </a:p>
          <a:p>
            <a:r>
              <a:rPr lang="es-MX" sz="1200" dirty="0" smtClean="0">
                <a:solidFill>
                  <a:srgbClr val="000000"/>
                </a:solidFill>
                <a:latin typeface="Times New Roman" panose="02020603050405020304" pitchFamily="18" charset="0"/>
                <a:ea typeface="Times New Roman"/>
                <a:cs typeface="Times New Roman" panose="02020603050405020304" pitchFamily="18" charset="0"/>
              </a:rPr>
              <a:t>Que</a:t>
            </a:r>
            <a:r>
              <a:rPr lang="es-MX" sz="1200" baseline="0" dirty="0" smtClean="0">
                <a:solidFill>
                  <a:srgbClr val="000000"/>
                </a:solidFill>
                <a:latin typeface="Times New Roman" panose="02020603050405020304" pitchFamily="18" charset="0"/>
                <a:ea typeface="Times New Roman"/>
                <a:cs typeface="Times New Roman" panose="02020603050405020304" pitchFamily="18" charset="0"/>
              </a:rPr>
              <a:t> quiere decir esto?</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bg1"/>
                </a:solidFill>
                <a:latin typeface="Times New Roman" panose="02020603050405020304" pitchFamily="18" charset="0"/>
                <a:cs typeface="Times New Roman" panose="02020603050405020304" pitchFamily="18" charset="0"/>
              </a:rPr>
              <a:t>Hay que ver qué palabras podemos usar y en qué orden las ubicamos dentro de la oración o frase para mejor entendimiento en el idioma                             meta</a:t>
            </a:r>
          </a:p>
          <a:p>
            <a:endParaRPr lang="es-MX" sz="1200" dirty="0" smtClean="0">
              <a:solidFill>
                <a:srgbClr val="000000"/>
              </a:solidFill>
              <a:latin typeface="Times New Roman" panose="02020603050405020304" pitchFamily="18" charset="0"/>
              <a:ea typeface="Times New Roman"/>
              <a:cs typeface="Times New Roman" panose="02020603050405020304" pitchFamily="18" charset="0"/>
            </a:endParaRPr>
          </a:p>
          <a:p>
            <a:endParaRPr lang="es-MX" sz="1200" dirty="0" smtClean="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5</a:t>
            </a:fld>
            <a:endParaRPr lang="en-US"/>
          </a:p>
        </p:txBody>
      </p:sp>
    </p:spTree>
    <p:extLst>
      <p:ext uri="{BB962C8B-B14F-4D97-AF65-F5344CB8AC3E}">
        <p14:creationId xmlns:p14="http://schemas.microsoft.com/office/powerpoint/2010/main" val="58859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ct val="20000"/>
              </a:spcBef>
              <a:buClrTx/>
              <a:buSzTx/>
              <a:buFont typeface="Wingdings" panose="05000000000000000000" pitchFamily="2" charset="2"/>
              <a:buChar char="Ø"/>
            </a:pPr>
            <a:r>
              <a:rPr lang="es-MX" sz="2000" dirty="0" smtClean="0">
                <a:solidFill>
                  <a:prstClr val="black"/>
                </a:solidFill>
                <a:latin typeface="Times New Roman" panose="02020603050405020304" pitchFamily="18" charset="0"/>
                <a:cs typeface="Times New Roman" panose="02020603050405020304" pitchFamily="18" charset="0"/>
              </a:rPr>
              <a:t>Cantante, escritor de canciones y activista. </a:t>
            </a:r>
          </a:p>
          <a:p>
            <a:pPr lvl="1">
              <a:spcBef>
                <a:spcPct val="20000"/>
              </a:spcBef>
              <a:buClrTx/>
              <a:buSzTx/>
              <a:buFont typeface="Wingdings" panose="05000000000000000000" pitchFamily="2" charset="2"/>
              <a:buChar char="Ø"/>
            </a:pPr>
            <a:r>
              <a:rPr lang="es-MX" sz="2000" dirty="0" smtClean="0">
                <a:solidFill>
                  <a:prstClr val="black"/>
                </a:solidFill>
                <a:latin typeface="Times New Roman" panose="02020603050405020304" pitchFamily="18" charset="0"/>
                <a:cs typeface="Times New Roman" panose="02020603050405020304" pitchFamily="18" charset="0"/>
              </a:rPr>
              <a:t>Odiaba la hipocresía la pretensión, y</a:t>
            </a:r>
            <a:r>
              <a:rPr lang="es-MX" sz="2000" baseline="0" dirty="0" smtClean="0">
                <a:solidFill>
                  <a:prstClr val="black"/>
                </a:solidFill>
                <a:latin typeface="Times New Roman" panose="02020603050405020304" pitchFamily="18" charset="0"/>
                <a:cs typeface="Times New Roman" panose="02020603050405020304" pitchFamily="18" charset="0"/>
              </a:rPr>
              <a:t> sobre todo las injusticias</a:t>
            </a:r>
            <a:r>
              <a:rPr lang="es-MX" sz="2000" dirty="0" smtClean="0">
                <a:solidFill>
                  <a:prstClr val="black"/>
                </a:solidFill>
                <a:latin typeface="Times New Roman" panose="02020603050405020304" pitchFamily="18" charset="0"/>
                <a:cs typeface="Times New Roman" panose="02020603050405020304" pitchFamily="18" charset="0"/>
              </a:rPr>
              <a:t> </a:t>
            </a:r>
          </a:p>
          <a:p>
            <a:pPr lvl="1">
              <a:spcBef>
                <a:spcPct val="20000"/>
              </a:spcBef>
              <a:buClrTx/>
              <a:buSzTx/>
              <a:buFont typeface="Wingdings" panose="05000000000000000000" pitchFamily="2" charset="2"/>
              <a:buChar char="Ø"/>
            </a:pPr>
            <a:r>
              <a:rPr lang="es-MX" sz="2000" dirty="0" smtClean="0">
                <a:solidFill>
                  <a:prstClr val="black"/>
                </a:solidFill>
                <a:latin typeface="Times New Roman" panose="02020603050405020304" pitchFamily="18" charset="0"/>
                <a:cs typeface="Times New Roman" panose="02020603050405020304" pitchFamily="18" charset="0"/>
              </a:rPr>
              <a:t>Con su voz y su guitarra producía canciones sinceras en contra de las injusticias relacionadas a las noticias del día con el objetivo de mover a las personas actuar</a:t>
            </a:r>
            <a:r>
              <a:rPr lang="es-MX" sz="1800" dirty="0" smtClean="0">
                <a:solidFill>
                  <a:prstClr val="black"/>
                </a:solidFill>
                <a:latin typeface="Times New Roman" panose="02020603050405020304" pitchFamily="18" charset="0"/>
                <a:cs typeface="Times New Roman" panose="02020603050405020304" pitchFamily="18" charset="0"/>
              </a:rPr>
              <a:t>.</a:t>
            </a:r>
          </a:p>
          <a:p>
            <a:pPr lvl="1">
              <a:spcBef>
                <a:spcPct val="20000"/>
              </a:spcBef>
              <a:buClrTx/>
              <a:buSzTx/>
              <a:buFont typeface="Wingdings" panose="05000000000000000000" pitchFamily="2" charset="2"/>
              <a:buChar char="Ø"/>
            </a:pPr>
            <a:r>
              <a:rPr lang="es-MX" sz="1800" dirty="0" smtClean="0">
                <a:solidFill>
                  <a:prstClr val="black"/>
                </a:solidFill>
                <a:latin typeface="Times New Roman" panose="02020603050405020304" pitchFamily="18" charset="0"/>
                <a:cs typeface="Times New Roman" panose="02020603050405020304" pitchFamily="18" charset="0"/>
              </a:rPr>
              <a:t>Compuso “Bracero” </a:t>
            </a:r>
          </a:p>
          <a:p>
            <a:pPr lvl="1">
              <a:spcBef>
                <a:spcPct val="20000"/>
              </a:spcBef>
              <a:buClrTx/>
              <a:buSzTx/>
              <a:buFont typeface="Wingdings" panose="05000000000000000000" pitchFamily="2" charset="2"/>
              <a:buChar char="Ø"/>
            </a:pPr>
            <a:r>
              <a:rPr lang="en-US" dirty="0" err="1" smtClean="0"/>
              <a:t>Porque</a:t>
            </a:r>
            <a:r>
              <a:rPr lang="en-US" dirty="0" smtClean="0"/>
              <a:t> </a:t>
            </a:r>
            <a:r>
              <a:rPr lang="en-US" dirty="0" err="1" smtClean="0"/>
              <a:t>es</a:t>
            </a:r>
            <a:r>
              <a:rPr lang="en-US" dirty="0" smtClean="0"/>
              <a:t> </a:t>
            </a:r>
            <a:r>
              <a:rPr lang="en-US" dirty="0" err="1" smtClean="0"/>
              <a:t>esto</a:t>
            </a:r>
            <a:r>
              <a:rPr lang="en-US" dirty="0" smtClean="0"/>
              <a:t> </a:t>
            </a:r>
            <a:r>
              <a:rPr lang="en-US" dirty="0" err="1" smtClean="0"/>
              <a:t>importante</a:t>
            </a:r>
            <a:r>
              <a:rPr lang="en-US" dirty="0" smtClean="0"/>
              <a:t> para </a:t>
            </a:r>
            <a:r>
              <a:rPr lang="en-US" dirty="0" err="1" smtClean="0"/>
              <a:t>nosotros</a:t>
            </a:r>
            <a:r>
              <a:rPr lang="en-US" dirty="0" smtClean="0"/>
              <a:t>, </a:t>
            </a:r>
            <a:r>
              <a:rPr lang="en-US" dirty="0" err="1" smtClean="0"/>
              <a:t>cual</a:t>
            </a:r>
            <a:r>
              <a:rPr lang="en-US" dirty="0" smtClean="0"/>
              <a:t> </a:t>
            </a:r>
            <a:r>
              <a:rPr lang="en-US" dirty="0" err="1" smtClean="0"/>
              <a:t>es</a:t>
            </a:r>
            <a:r>
              <a:rPr lang="en-US" dirty="0" smtClean="0"/>
              <a:t> el </a:t>
            </a:r>
            <a:r>
              <a:rPr lang="en-US" dirty="0" err="1" smtClean="0"/>
              <a:t>objetivo</a:t>
            </a:r>
            <a:r>
              <a:rPr lang="en-US" dirty="0" smtClean="0"/>
              <a:t> del</a:t>
            </a:r>
            <a:r>
              <a:rPr lang="en-US" baseline="0" dirty="0" smtClean="0"/>
              <a:t> proyecto?</a:t>
            </a:r>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7</a:t>
            </a:fld>
            <a:endParaRPr lang="en-US"/>
          </a:p>
        </p:txBody>
      </p:sp>
    </p:spTree>
    <p:extLst>
      <p:ext uri="{BB962C8B-B14F-4D97-AF65-F5344CB8AC3E}">
        <p14:creationId xmlns:p14="http://schemas.microsoft.com/office/powerpoint/2010/main" val="428101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Tx/>
              <a:buNone/>
            </a:pPr>
            <a:r>
              <a:rPr lang="es-MX" sz="1200" dirty="0" smtClean="0">
                <a:solidFill>
                  <a:schemeClr val="tx2">
                    <a:lumMod val="10000"/>
                  </a:schemeClr>
                </a:solidFill>
                <a:latin typeface="Times New Roman" panose="02020603050405020304" pitchFamily="18" charset="0"/>
                <a:cs typeface="Times New Roman" panose="02020603050405020304" pitchFamily="18" charset="0"/>
              </a:rPr>
              <a:t>Mediante aplicar los métodos conocidos como transposición, omisión, amplificación, modulación y adaptación  propongo una traducción de la canción “Bracero” por Phil </a:t>
            </a:r>
            <a:r>
              <a:rPr lang="es-MX" sz="1200" dirty="0" err="1" smtClean="0">
                <a:solidFill>
                  <a:schemeClr val="tx2">
                    <a:lumMod val="10000"/>
                  </a:schemeClr>
                </a:solidFill>
                <a:latin typeface="Times New Roman" panose="02020603050405020304" pitchFamily="18" charset="0"/>
                <a:cs typeface="Times New Roman" panose="02020603050405020304" pitchFamily="18" charset="0"/>
              </a:rPr>
              <a:t>Ochs</a:t>
            </a:r>
            <a:r>
              <a:rPr lang="es-MX" sz="1200" dirty="0" smtClean="0">
                <a:solidFill>
                  <a:schemeClr val="tx2">
                    <a:lumMod val="10000"/>
                  </a:schemeClr>
                </a:solidFill>
                <a:latin typeface="Times New Roman" panose="02020603050405020304" pitchFamily="18" charset="0"/>
                <a:cs typeface="Times New Roman" panose="02020603050405020304" pitchFamily="18" charset="0"/>
              </a:rPr>
              <a:t> y una explicación de los problemas a los que me  enfrenté en algunas frases específicas mientras traducía la canción. Como resultado de mi proyecto mi lector tendrá un mejor entendimiento de los retos involucrados al traducir un documento como un poema o una canción, y la importancia de comprender el contexto socio/cultural en el cual se escribi</a:t>
            </a:r>
            <a:r>
              <a:rPr lang="el-GR" sz="1200" dirty="0" smtClean="0">
                <a:solidFill>
                  <a:schemeClr val="tx2">
                    <a:lumMod val="10000"/>
                  </a:schemeClr>
                </a:solidFill>
                <a:latin typeface="Times New Roman"/>
                <a:cs typeface="Times New Roman"/>
              </a:rPr>
              <a:t>ό</a:t>
            </a:r>
            <a:r>
              <a:rPr lang="es-MX" sz="1200" dirty="0" smtClean="0">
                <a:solidFill>
                  <a:schemeClr val="tx2">
                    <a:lumMod val="10000"/>
                  </a:schemeClr>
                </a:solidFill>
                <a:latin typeface="Times New Roman" panose="02020603050405020304" pitchFamily="18" charset="0"/>
                <a:cs typeface="Times New Roman" panose="02020603050405020304" pitchFamily="18" charset="0"/>
              </a:rPr>
              <a:t>.</a:t>
            </a:r>
            <a:endParaRPr lang="es-ES" sz="1200" dirty="0" smtClean="0">
              <a:solidFill>
                <a:schemeClr val="tx2">
                  <a:lumMod val="10000"/>
                </a:schemeClr>
              </a:solidFill>
              <a:latin typeface="Times New Roman" panose="02020603050405020304" pitchFamily="18" charset="0"/>
              <a:cs typeface="Times New Roman" panose="02020603050405020304" pitchFamily="18" charset="0"/>
            </a:endParaRPr>
          </a:p>
          <a:p>
            <a:pPr marL="0" indent="0">
              <a:buNone/>
            </a:pPr>
            <a:endParaRPr lang="es-MX" sz="1600" dirty="0" smtClean="0">
              <a:solidFill>
                <a:schemeClr val="tx2">
                  <a:lumMod val="1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7B48DF-7728-4259-82E9-F0C2A33BB877}" type="slidenum">
              <a:rPr lang="en-US" smtClean="0"/>
              <a:t>8</a:t>
            </a:fld>
            <a:endParaRPr lang="en-US"/>
          </a:p>
        </p:txBody>
      </p:sp>
    </p:spTree>
    <p:extLst>
      <p:ext uri="{BB962C8B-B14F-4D97-AF65-F5344CB8AC3E}">
        <p14:creationId xmlns:p14="http://schemas.microsoft.com/office/powerpoint/2010/main" val="300589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a:t>
            </a:r>
            <a:r>
              <a:rPr lang="en-US" dirty="0" err="1" smtClean="0"/>
              <a:t>traduccion</a:t>
            </a:r>
            <a:r>
              <a:rPr lang="en-US" dirty="0" smtClean="0"/>
              <a:t> </a:t>
            </a:r>
            <a:r>
              <a:rPr lang="en-US" dirty="0" err="1" smtClean="0"/>
              <a:t>es</a:t>
            </a:r>
            <a:r>
              <a:rPr lang="en-US" dirty="0" smtClean="0"/>
              <a:t> la palabra </a:t>
            </a:r>
            <a:r>
              <a:rPr lang="en-US" dirty="0" err="1" smtClean="0"/>
              <a:t>escrita</a:t>
            </a:r>
            <a:endParaRPr lang="en-US" dirty="0" smtClean="0"/>
          </a:p>
          <a:p>
            <a:r>
              <a:rPr lang="en-US" dirty="0" err="1" smtClean="0"/>
              <a:t>Quiere</a:t>
            </a:r>
            <a:r>
              <a:rPr lang="en-US" dirty="0" smtClean="0"/>
              <a:t> </a:t>
            </a:r>
            <a:r>
              <a:rPr lang="en-US" dirty="0" err="1" smtClean="0"/>
              <a:t>decir</a:t>
            </a:r>
            <a:r>
              <a:rPr lang="en-US" dirty="0" smtClean="0"/>
              <a:t> </a:t>
            </a:r>
            <a:r>
              <a:rPr lang="en-US" dirty="0" err="1" smtClean="0"/>
              <a:t>expresar</a:t>
            </a:r>
            <a:r>
              <a:rPr lang="en-US" dirty="0" smtClean="0"/>
              <a:t> en un </a:t>
            </a:r>
            <a:r>
              <a:rPr lang="en-US" dirty="0" err="1" smtClean="0"/>
              <a:t>lenguaje</a:t>
            </a:r>
            <a:r>
              <a:rPr lang="en-US" dirty="0" smtClean="0"/>
              <a:t> lo que esta </a:t>
            </a:r>
            <a:r>
              <a:rPr lang="en-US" dirty="0" err="1" smtClean="0"/>
              <a:t>escrito</a:t>
            </a:r>
            <a:r>
              <a:rPr lang="en-US" dirty="0" smtClean="0"/>
              <a:t> a </a:t>
            </a:r>
            <a:r>
              <a:rPr lang="en-US" dirty="0" err="1" smtClean="0"/>
              <a:t>otro</a:t>
            </a:r>
            <a:r>
              <a:rPr lang="en-US" dirty="0" smtClean="0"/>
              <a:t>, en </a:t>
            </a:r>
            <a:r>
              <a:rPr lang="en-US" dirty="0" err="1" smtClean="0"/>
              <a:t>otras</a:t>
            </a:r>
            <a:r>
              <a:rPr lang="en-US" dirty="0" smtClean="0"/>
              <a:t> </a:t>
            </a:r>
            <a:r>
              <a:rPr lang="en-US" dirty="0" err="1" smtClean="0"/>
              <a:t>palabras</a:t>
            </a:r>
            <a:r>
              <a:rPr lang="en-US" dirty="0" smtClean="0"/>
              <a:t>, </a:t>
            </a:r>
            <a:r>
              <a:rPr lang="en-US" dirty="0" err="1" smtClean="0"/>
              <a:t>convertir</a:t>
            </a:r>
            <a:r>
              <a:rPr lang="en-US" dirty="0" smtClean="0"/>
              <a:t> un </a:t>
            </a:r>
            <a:r>
              <a:rPr lang="en-US" dirty="0" err="1" smtClean="0"/>
              <a:t>documento</a:t>
            </a:r>
            <a:r>
              <a:rPr lang="en-US" dirty="0" smtClean="0"/>
              <a:t> que ha </a:t>
            </a:r>
            <a:r>
              <a:rPr lang="en-US" dirty="0" err="1" smtClean="0"/>
              <a:t>sido</a:t>
            </a:r>
            <a:r>
              <a:rPr lang="en-US" dirty="0" smtClean="0"/>
              <a:t> </a:t>
            </a:r>
            <a:r>
              <a:rPr lang="en-US" dirty="0" err="1" smtClean="0"/>
              <a:t>escrito</a:t>
            </a:r>
            <a:r>
              <a:rPr lang="en-US" dirty="0" smtClean="0"/>
              <a:t> en el </a:t>
            </a:r>
            <a:r>
              <a:rPr lang="en-US" dirty="0" err="1" smtClean="0"/>
              <a:t>idioma</a:t>
            </a:r>
            <a:r>
              <a:rPr lang="en-US" dirty="0" smtClean="0"/>
              <a:t> original al </a:t>
            </a:r>
            <a:r>
              <a:rPr lang="en-US" dirty="0" err="1" smtClean="0"/>
              <a:t>idioma</a:t>
            </a:r>
            <a:r>
              <a:rPr lang="en-US" dirty="0" smtClean="0"/>
              <a:t> meta.</a:t>
            </a:r>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9</a:t>
            </a:fld>
            <a:endParaRPr lang="en-US"/>
          </a:p>
        </p:txBody>
      </p:sp>
    </p:spTree>
    <p:extLst>
      <p:ext uri="{BB962C8B-B14F-4D97-AF65-F5344CB8AC3E}">
        <p14:creationId xmlns:p14="http://schemas.microsoft.com/office/powerpoint/2010/main" val="111729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Interpretacion</a:t>
            </a:r>
            <a:r>
              <a:rPr lang="en-US" dirty="0" smtClean="0"/>
              <a:t> </a:t>
            </a:r>
            <a:r>
              <a:rPr lang="en-US" dirty="0" err="1" smtClean="0"/>
              <a:t>es</a:t>
            </a:r>
            <a:r>
              <a:rPr lang="en-US" dirty="0" smtClean="0"/>
              <a:t> </a:t>
            </a:r>
            <a:r>
              <a:rPr lang="en-US" dirty="0" err="1" smtClean="0"/>
              <a:t>definida</a:t>
            </a:r>
            <a:r>
              <a:rPr lang="en-US" dirty="0" smtClean="0"/>
              <a:t> </a:t>
            </a:r>
            <a:r>
              <a:rPr lang="en-US" dirty="0" err="1" smtClean="0"/>
              <a:t>como</a:t>
            </a:r>
            <a:r>
              <a:rPr lang="en-US" dirty="0" smtClean="0"/>
              <a:t> la palabra </a:t>
            </a:r>
            <a:r>
              <a:rPr lang="en-US" dirty="0" err="1" smtClean="0"/>
              <a:t>hablada</a:t>
            </a:r>
            <a:r>
              <a:rPr lang="en-US" dirty="0" smtClean="0"/>
              <a:t>.</a:t>
            </a:r>
          </a:p>
          <a:p>
            <a:r>
              <a:rPr lang="en-US" dirty="0" err="1" smtClean="0"/>
              <a:t>Dentro</a:t>
            </a:r>
            <a:r>
              <a:rPr lang="en-US" baseline="0" dirty="0" smtClean="0"/>
              <a:t> de la </a:t>
            </a:r>
            <a:r>
              <a:rPr lang="en-US" baseline="0" dirty="0" err="1" smtClean="0"/>
              <a:t>interpretacion</a:t>
            </a:r>
            <a:r>
              <a:rPr lang="en-US" baseline="0" dirty="0" smtClean="0"/>
              <a:t> hay </a:t>
            </a:r>
            <a:r>
              <a:rPr lang="en-US" i="1" baseline="0" dirty="0" smtClean="0"/>
              <a:t>dos </a:t>
            </a:r>
            <a:r>
              <a:rPr lang="en-US" i="1" baseline="0" dirty="0" err="1" smtClean="0"/>
              <a:t>modos</a:t>
            </a:r>
            <a:r>
              <a:rPr lang="en-US" i="1" baseline="0" dirty="0" smtClean="0"/>
              <a:t>.</a:t>
            </a:r>
          </a:p>
          <a:p>
            <a:r>
              <a:rPr lang="en-US" baseline="0" dirty="0" smtClean="0"/>
              <a:t>El </a:t>
            </a:r>
            <a:r>
              <a:rPr lang="en-US" i="1" baseline="0" dirty="0" err="1" smtClean="0"/>
              <a:t>modo</a:t>
            </a:r>
            <a:r>
              <a:rPr lang="en-US" i="1" baseline="0" dirty="0" smtClean="0"/>
              <a:t> </a:t>
            </a:r>
            <a:r>
              <a:rPr lang="en-US" i="1" baseline="0" dirty="0" err="1" smtClean="0"/>
              <a:t>consecutivo</a:t>
            </a:r>
            <a:r>
              <a:rPr lang="en-US" i="1" baseline="0" dirty="0" smtClean="0"/>
              <a:t> </a:t>
            </a:r>
            <a:r>
              <a:rPr lang="en-US" baseline="0" dirty="0" smtClean="0"/>
              <a:t>en el </a:t>
            </a:r>
            <a:r>
              <a:rPr lang="en-US" baseline="0" dirty="0" err="1" smtClean="0"/>
              <a:t>modo</a:t>
            </a:r>
            <a:r>
              <a:rPr lang="en-US" baseline="0" dirty="0" smtClean="0"/>
              <a:t> </a:t>
            </a:r>
            <a:r>
              <a:rPr lang="en-US" baseline="0" dirty="0" err="1" smtClean="0"/>
              <a:t>consecutivo</a:t>
            </a:r>
            <a:r>
              <a:rPr lang="en-US" baseline="0" dirty="0" smtClean="0"/>
              <a:t> el </a:t>
            </a:r>
            <a:r>
              <a:rPr lang="en-US" baseline="0" dirty="0" err="1" smtClean="0"/>
              <a:t>ilnterprete</a:t>
            </a:r>
            <a:r>
              <a:rPr lang="en-US" baseline="0" dirty="0" smtClean="0"/>
              <a:t> </a:t>
            </a:r>
            <a:r>
              <a:rPr lang="en-US" baseline="0" dirty="0" err="1" smtClean="0"/>
              <a:t>espera</a:t>
            </a:r>
            <a:r>
              <a:rPr lang="en-US" baseline="0" dirty="0" smtClean="0"/>
              <a:t> hasta que </a:t>
            </a:r>
            <a:r>
              <a:rPr lang="en-US" baseline="0" dirty="0" err="1" smtClean="0"/>
              <a:t>termine</a:t>
            </a:r>
            <a:r>
              <a:rPr lang="en-US" baseline="0" dirty="0" smtClean="0"/>
              <a:t> el </a:t>
            </a:r>
            <a:r>
              <a:rPr lang="en-US" baseline="0" dirty="0" err="1" smtClean="0"/>
              <a:t>orador</a:t>
            </a:r>
            <a:r>
              <a:rPr lang="en-US" baseline="0" dirty="0" smtClean="0"/>
              <a:t> de </a:t>
            </a:r>
            <a:r>
              <a:rPr lang="en-US" baseline="0" dirty="0" err="1" smtClean="0"/>
              <a:t>hablar</a:t>
            </a:r>
            <a:r>
              <a:rPr lang="en-US" baseline="0" dirty="0" smtClean="0"/>
              <a:t> y </a:t>
            </a:r>
            <a:r>
              <a:rPr lang="en-US" baseline="0" dirty="0" err="1" smtClean="0"/>
              <a:t>entonces</a:t>
            </a:r>
            <a:r>
              <a:rPr lang="en-US" baseline="0" dirty="0" smtClean="0"/>
              <a:t> el </a:t>
            </a:r>
            <a:r>
              <a:rPr lang="en-US" baseline="0" dirty="0" err="1" smtClean="0"/>
              <a:t>interprete</a:t>
            </a:r>
            <a:r>
              <a:rPr lang="en-US" baseline="0" dirty="0" smtClean="0"/>
              <a:t> </a:t>
            </a:r>
            <a:r>
              <a:rPr lang="en-US" baseline="0" dirty="0" err="1" smtClean="0"/>
              <a:t>rinde</a:t>
            </a:r>
            <a:r>
              <a:rPr lang="en-US" baseline="0" dirty="0" smtClean="0"/>
              <a:t> la </a:t>
            </a:r>
            <a:r>
              <a:rPr lang="en-US" baseline="0" dirty="0" err="1" smtClean="0"/>
              <a:t>interpretacion</a:t>
            </a:r>
            <a:r>
              <a:rPr lang="en-US" baseline="0" dirty="0" smtClean="0"/>
              <a:t>.</a:t>
            </a:r>
          </a:p>
          <a:p>
            <a:endParaRPr lang="en-US" baseline="0" dirty="0" smtClean="0"/>
          </a:p>
          <a:p>
            <a:r>
              <a:rPr lang="en-US" baseline="0" dirty="0" smtClean="0"/>
              <a:t>El </a:t>
            </a:r>
            <a:r>
              <a:rPr lang="en-US" i="1" baseline="0" dirty="0" err="1" smtClean="0"/>
              <a:t>modo</a:t>
            </a:r>
            <a:r>
              <a:rPr lang="en-US" i="1" baseline="0" dirty="0" smtClean="0"/>
              <a:t> </a:t>
            </a:r>
            <a:r>
              <a:rPr lang="en-US" i="1" baseline="0" dirty="0" err="1" smtClean="0"/>
              <a:t>simultaneo</a:t>
            </a:r>
            <a:r>
              <a:rPr lang="en-US" i="1" baseline="0" dirty="0" smtClean="0"/>
              <a:t> </a:t>
            </a:r>
            <a:r>
              <a:rPr lang="en-US" baseline="0" dirty="0" smtClean="0"/>
              <a:t>el </a:t>
            </a:r>
            <a:r>
              <a:rPr lang="en-US" baseline="0" dirty="0" err="1" smtClean="0"/>
              <a:t>interprete</a:t>
            </a:r>
            <a:r>
              <a:rPr lang="en-US" baseline="0" dirty="0" smtClean="0"/>
              <a:t> esta </a:t>
            </a:r>
            <a:r>
              <a:rPr lang="en-US" baseline="0" dirty="0" err="1" smtClean="0"/>
              <a:t>interpretando</a:t>
            </a:r>
            <a:r>
              <a:rPr lang="en-US" baseline="0" dirty="0" smtClean="0"/>
              <a:t> </a:t>
            </a:r>
            <a:r>
              <a:rPr lang="en-US" baseline="0" dirty="0" err="1" smtClean="0"/>
              <a:t>unicamente</a:t>
            </a:r>
            <a:r>
              <a:rPr lang="en-US" baseline="0" dirty="0" smtClean="0"/>
              <a:t> </a:t>
            </a:r>
            <a:r>
              <a:rPr lang="en-US" baseline="0" dirty="0" err="1" smtClean="0"/>
              <a:t>unos</a:t>
            </a:r>
            <a:r>
              <a:rPr lang="en-US" baseline="0" dirty="0" smtClean="0"/>
              <a:t> </a:t>
            </a:r>
            <a:r>
              <a:rPr lang="en-US" baseline="0" dirty="0" err="1" smtClean="0"/>
              <a:t>segundo</a:t>
            </a:r>
            <a:r>
              <a:rPr lang="en-US" baseline="0" dirty="0" smtClean="0"/>
              <a:t> </a:t>
            </a:r>
            <a:r>
              <a:rPr lang="en-US" baseline="0" dirty="0" err="1" smtClean="0"/>
              <a:t>despues</a:t>
            </a:r>
            <a:r>
              <a:rPr lang="en-US" baseline="0" dirty="0" smtClean="0"/>
              <a:t> del </a:t>
            </a:r>
            <a:r>
              <a:rPr lang="en-US" baseline="0" dirty="0" err="1" smtClean="0"/>
              <a:t>orador</a:t>
            </a:r>
            <a:r>
              <a:rPr lang="en-US" baseline="0" dirty="0" smtClean="0"/>
              <a:t>. En el </a:t>
            </a:r>
            <a:r>
              <a:rPr lang="en-US" baseline="0" dirty="0" err="1" smtClean="0"/>
              <a:t>modo</a:t>
            </a:r>
            <a:r>
              <a:rPr lang="en-US" baseline="0" dirty="0" smtClean="0"/>
              <a:t> </a:t>
            </a:r>
            <a:r>
              <a:rPr lang="en-US" baseline="0" dirty="0" err="1" smtClean="0"/>
              <a:t>simultaneo</a:t>
            </a:r>
            <a:r>
              <a:rPr lang="en-US" baseline="0" dirty="0" smtClean="0"/>
              <a:t> </a:t>
            </a:r>
            <a:r>
              <a:rPr lang="en-US" baseline="0" dirty="0" err="1" smtClean="0"/>
              <a:t>casi</a:t>
            </a:r>
            <a:r>
              <a:rPr lang="en-US" baseline="0" dirty="0" smtClean="0"/>
              <a:t> </a:t>
            </a:r>
            <a:r>
              <a:rPr lang="en-US" baseline="0" dirty="0" err="1" smtClean="0"/>
              <a:t>siempre</a:t>
            </a:r>
            <a:r>
              <a:rPr lang="en-US" baseline="0" dirty="0" smtClean="0"/>
              <a:t> se </a:t>
            </a:r>
            <a:r>
              <a:rPr lang="en-US" baseline="0" dirty="0" err="1" smtClean="0"/>
              <a:t>utiliza</a:t>
            </a:r>
            <a:r>
              <a:rPr lang="en-US" baseline="0" dirty="0" smtClean="0"/>
              <a:t> </a:t>
            </a:r>
            <a:r>
              <a:rPr lang="en-US" baseline="0" dirty="0" err="1" smtClean="0"/>
              <a:t>equipo</a:t>
            </a:r>
            <a:r>
              <a:rPr lang="en-US" baseline="0" dirty="0" smtClean="0"/>
              <a:t> de </a:t>
            </a:r>
            <a:r>
              <a:rPr lang="en-US" baseline="0" dirty="0" err="1" smtClean="0"/>
              <a:t>traduccion</a:t>
            </a:r>
            <a:r>
              <a:rPr lang="en-US" baseline="0" dirty="0" smtClean="0"/>
              <a:t>. </a:t>
            </a:r>
            <a:r>
              <a:rPr lang="en-US" baseline="0" dirty="0" err="1" smtClean="0"/>
              <a:t>Porque</a:t>
            </a:r>
            <a:r>
              <a:rPr lang="en-US" baseline="0" dirty="0" smtClean="0"/>
              <a:t> en </a:t>
            </a:r>
            <a:r>
              <a:rPr lang="en-US" baseline="0" dirty="0" err="1" smtClean="0"/>
              <a:t>numero</a:t>
            </a:r>
            <a:r>
              <a:rPr lang="en-US" baseline="0" dirty="0" smtClean="0"/>
              <a:t> de personas </a:t>
            </a:r>
            <a:r>
              <a:rPr lang="en-US" baseline="0" dirty="0" err="1" smtClean="0"/>
              <a:t>puede</a:t>
            </a:r>
            <a:r>
              <a:rPr lang="en-US" baseline="0" dirty="0" smtClean="0"/>
              <a:t> </a:t>
            </a:r>
            <a:r>
              <a:rPr lang="en-US" baseline="0" dirty="0" err="1" smtClean="0"/>
              <a:t>varear</a:t>
            </a:r>
            <a:r>
              <a:rPr lang="en-US" baseline="0" dirty="0" smtClean="0"/>
              <a:t> </a:t>
            </a:r>
            <a:r>
              <a:rPr lang="en-US" baseline="0" dirty="0" err="1" smtClean="0"/>
              <a:t>desde</a:t>
            </a:r>
            <a:r>
              <a:rPr lang="en-US" baseline="0" dirty="0" smtClean="0"/>
              <a:t> 1 100 o a miles de personal. </a:t>
            </a:r>
            <a:endParaRPr lang="en-US" dirty="0"/>
          </a:p>
        </p:txBody>
      </p:sp>
      <p:sp>
        <p:nvSpPr>
          <p:cNvPr id="4" name="Slide Number Placeholder 3"/>
          <p:cNvSpPr>
            <a:spLocks noGrp="1"/>
          </p:cNvSpPr>
          <p:nvPr>
            <p:ph type="sldNum" sz="quarter" idx="10"/>
          </p:nvPr>
        </p:nvSpPr>
        <p:spPr/>
        <p:txBody>
          <a:bodyPr/>
          <a:lstStyle/>
          <a:p>
            <a:fld id="{D17B48DF-7728-4259-82E9-F0C2A33BB877}" type="slidenum">
              <a:rPr lang="en-US" smtClean="0"/>
              <a:t>10</a:t>
            </a:fld>
            <a:endParaRPr lang="en-US"/>
          </a:p>
        </p:txBody>
      </p:sp>
    </p:spTree>
    <p:extLst>
      <p:ext uri="{BB962C8B-B14F-4D97-AF65-F5344CB8AC3E}">
        <p14:creationId xmlns:p14="http://schemas.microsoft.com/office/powerpoint/2010/main" val="191032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D87216-6413-46B8-A7E2-E852BE88BA7B}"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BBCE-AD3C-4C9B-B09B-A597359C80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D87216-6413-46B8-A7E2-E852BE88BA7B}"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BBCE-AD3C-4C9B-B09B-A597359C80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D87216-6413-46B8-A7E2-E852BE88BA7B}"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BBCE-AD3C-4C9B-B09B-A597359C80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D87216-6413-46B8-A7E2-E852BE88BA7B}"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BBCE-AD3C-4C9B-B09B-A597359C80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87216-6413-46B8-A7E2-E852BE88BA7B}"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6BBCE-AD3C-4C9B-B09B-A597359C80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D87216-6413-46B8-A7E2-E852BE88BA7B}"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6BBCE-AD3C-4C9B-B09B-A597359C80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D87216-6413-46B8-A7E2-E852BE88BA7B}" type="datetimeFigureOut">
              <a:rPr lang="en-US" smtClean="0"/>
              <a:t>5/14/2014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6BBCE-AD3C-4C9B-B09B-A597359C80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D87216-6413-46B8-A7E2-E852BE88BA7B}" type="datetimeFigureOut">
              <a:rPr lang="en-US" smtClean="0"/>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56BBCE-AD3C-4C9B-B09B-A597359C80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87216-6413-46B8-A7E2-E852BE88BA7B}" type="datetimeFigureOut">
              <a:rPr lang="en-US" smtClean="0"/>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56BBCE-AD3C-4C9B-B09B-A597359C80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87216-6413-46B8-A7E2-E852BE88BA7B}"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6BBCE-AD3C-4C9B-B09B-A597359C80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87216-6413-46B8-A7E2-E852BE88BA7B}"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6BBCE-AD3C-4C9B-B09B-A597359C80FA}"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72D87216-6413-46B8-A7E2-E852BE88BA7B}" type="datetimeFigureOut">
              <a:rPr lang="en-US" smtClean="0"/>
              <a:t>5/14/2014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4256BBCE-AD3C-4C9B-B09B-A597359C80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Bg6LLifoRH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rae.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1066801"/>
            <a:ext cx="7117180" cy="2362200"/>
          </a:xfrm>
        </p:spPr>
        <p:txBody>
          <a:bodyPr>
            <a:noAutofit/>
          </a:bodyPr>
          <a:lstStyle/>
          <a:p>
            <a:pPr algn="l"/>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Challenges and Problems Translating the Song, “Bracero” by Phil Ochs</a:t>
            </a: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4777380"/>
            <a:ext cx="8153400" cy="1547220"/>
          </a:xfrm>
        </p:spPr>
        <p:txBody>
          <a:bodyPr>
            <a:normAutofit/>
          </a:bodyPr>
          <a:lstStyle/>
          <a:p>
            <a:pPr marL="342900" indent="-342900" algn="l">
              <a:lnSpc>
                <a:spcPct val="90000"/>
              </a:lnSpc>
              <a:buClr>
                <a:schemeClr val="bg1"/>
              </a:buClr>
              <a:buFont typeface="Arial" pitchFamily="34" charset="0"/>
              <a:buChar char="•"/>
            </a:pPr>
            <a:r>
              <a:rPr lang="en-US" sz="2400" dirty="0" smtClean="0">
                <a:solidFill>
                  <a:schemeClr val="tx2">
                    <a:lumMod val="10000"/>
                  </a:schemeClr>
                </a:solidFill>
                <a:latin typeface="Times New Roman" panose="02020603050405020304" pitchFamily="18" charset="0"/>
                <a:cs typeface="Times New Roman" panose="02020603050405020304" pitchFamily="18" charset="0"/>
              </a:rPr>
              <a:t>Evelia Meza </a:t>
            </a:r>
          </a:p>
          <a:p>
            <a:pPr marL="342900" indent="-342900" algn="l">
              <a:lnSpc>
                <a:spcPct val="90000"/>
              </a:lnSpc>
              <a:buClr>
                <a:schemeClr val="bg1"/>
              </a:buClr>
              <a:buFont typeface="Arial" pitchFamily="34" charset="0"/>
              <a:buChar char="•"/>
            </a:pPr>
            <a:r>
              <a:rPr lang="en-US" sz="2400" dirty="0" smtClean="0">
                <a:solidFill>
                  <a:schemeClr val="tx2">
                    <a:lumMod val="10000"/>
                  </a:schemeClr>
                </a:solidFill>
                <a:latin typeface="Times New Roman" panose="02020603050405020304" pitchFamily="18" charset="0"/>
                <a:cs typeface="Times New Roman" panose="02020603050405020304" pitchFamily="18" charset="0"/>
              </a:rPr>
              <a:t>Spring 2014 Capstone Project </a:t>
            </a:r>
          </a:p>
          <a:p>
            <a:pPr marL="342900" indent="-342900" algn="l">
              <a:lnSpc>
                <a:spcPct val="90000"/>
              </a:lnSpc>
              <a:buClr>
                <a:schemeClr val="bg1"/>
              </a:buClr>
              <a:buFont typeface="Arial" pitchFamily="34" charset="0"/>
              <a:buChar char="•"/>
            </a:pPr>
            <a:r>
              <a:rPr lang="en-US" sz="2400" dirty="0" smtClean="0">
                <a:solidFill>
                  <a:schemeClr val="tx2">
                    <a:lumMod val="10000"/>
                  </a:schemeClr>
                </a:solidFill>
                <a:latin typeface="Times New Roman" panose="02020603050405020304" pitchFamily="18" charset="0"/>
                <a:cs typeface="Times New Roman" panose="02020603050405020304" pitchFamily="18" charset="0"/>
              </a:rPr>
              <a:t>Dr. Arrizabalaga and Dr. Urioste</a:t>
            </a:r>
          </a:p>
        </p:txBody>
      </p:sp>
    </p:spTree>
    <p:extLst>
      <p:ext uri="{BB962C8B-B14F-4D97-AF65-F5344CB8AC3E}">
        <p14:creationId xmlns:p14="http://schemas.microsoft.com/office/powerpoint/2010/main" val="320222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3" name="Content Placeholder 2"/>
          <p:cNvSpPr>
            <a:spLocks noGrp="1"/>
          </p:cNvSpPr>
          <p:nvPr>
            <p:ph sz="half" idx="1"/>
          </p:nvPr>
        </p:nvSpPr>
        <p:spPr>
          <a:xfrm>
            <a:off x="685800" y="1447800"/>
            <a:ext cx="3794919" cy="4800599"/>
          </a:xfrm>
        </p:spPr>
        <p:txBody>
          <a:bodyPr>
            <a:normAutofit lnSpcReduction="10000"/>
          </a:bodyPr>
          <a:lstStyle/>
          <a:p>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Interpretation” </a:t>
            </a:r>
            <a:r>
              <a:rPr lang="en-US" dirty="0">
                <a:latin typeface="Times New Roman" panose="02020603050405020304" pitchFamily="18" charset="0"/>
                <a:cs typeface="Times New Roman" panose="02020603050405020304" pitchFamily="18" charset="0"/>
              </a:rPr>
              <a:t>is defined as the spoken </a:t>
            </a:r>
            <a:r>
              <a:rPr lang="en-US" dirty="0" smtClean="0">
                <a:latin typeface="Times New Roman" panose="02020603050405020304" pitchFamily="18" charset="0"/>
                <a:cs typeface="Times New Roman" panose="02020603050405020304" pitchFamily="18" charset="0"/>
              </a:rPr>
              <a:t>word.</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Within the interpretation field there are two modes</a:t>
            </a:r>
          </a:p>
          <a:p>
            <a:pPr>
              <a:buFont typeface="Wingdings" panose="05000000000000000000" pitchFamily="2" charset="2"/>
              <a:buChar char="Ø"/>
            </a:pPr>
            <a:r>
              <a:rPr lang="en-US" b="1" i="1" dirty="0">
                <a:latin typeface="Times New Roman" panose="02020603050405020304" pitchFamily="18" charset="0"/>
                <a:cs typeface="Times New Roman" panose="02020603050405020304" pitchFamily="18" charset="0"/>
              </a:rPr>
              <a:t>Consecutive</a:t>
            </a:r>
            <a:r>
              <a:rPr lang="en-US" dirty="0">
                <a:latin typeface="Times New Roman" panose="02020603050405020304" pitchFamily="18" charset="0"/>
                <a:cs typeface="Times New Roman" panose="02020603050405020304" pitchFamily="18" charset="0"/>
              </a:rPr>
              <a:t> mode is when the interpreter waits until the speaker is done speaking to then render the </a:t>
            </a:r>
            <a:r>
              <a:rPr lang="en-US" sz="2400" dirty="0">
                <a:latin typeface="Times New Roman" panose="02020603050405020304" pitchFamily="18" charset="0"/>
                <a:cs typeface="Times New Roman" panose="02020603050405020304" pitchFamily="18" charset="0"/>
              </a:rPr>
              <a:t>interpretation</a:t>
            </a:r>
          </a:p>
          <a:p>
            <a:pPr>
              <a:buFont typeface="Wingdings" panose="05000000000000000000" pitchFamily="2" charset="2"/>
              <a:buChar char="Ø"/>
            </a:pPr>
            <a:r>
              <a:rPr lang="en-US" b="1" i="1" dirty="0">
                <a:latin typeface="Times New Roman" panose="02020603050405020304" pitchFamily="18" charset="0"/>
                <a:cs typeface="Times New Roman" panose="02020603050405020304" pitchFamily="18" charset="0"/>
              </a:rPr>
              <a:t>Simultaneou</a:t>
            </a:r>
            <a:r>
              <a:rPr lang="en-US" dirty="0">
                <a:latin typeface="Times New Roman" panose="02020603050405020304" pitchFamily="18" charset="0"/>
                <a:cs typeface="Times New Roman" panose="02020603050405020304" pitchFamily="18" charset="0"/>
              </a:rPr>
              <a:t>s </a:t>
            </a:r>
            <a:r>
              <a:rPr lang="en-US" dirty="0" smtClean="0">
                <a:latin typeface="Times New Roman" panose="02020603050405020304" pitchFamily="18" charset="0"/>
                <a:cs typeface="Times New Roman" panose="02020603050405020304" pitchFamily="18" charset="0"/>
              </a:rPr>
              <a:t> mode  is when </a:t>
            </a:r>
            <a:r>
              <a:rPr lang="en-US" dirty="0">
                <a:latin typeface="Times New Roman" panose="02020603050405020304" pitchFamily="18" charset="0"/>
                <a:cs typeface="Times New Roman" panose="02020603050405020304" pitchFamily="18" charset="0"/>
              </a:rPr>
              <a:t>the interpreter is interpreting only seconds after the speaker and frequently this type of interpreting is done with interpreting equipment.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6400" y="990600"/>
            <a:ext cx="2286238" cy="203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interpreter : La mitad de la cara de mujer con micrófono. Centrado en la boca. Fondo blanc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646" y="3657600"/>
            <a:ext cx="203919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9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History of Translation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81000" y="1371601"/>
            <a:ext cx="4099719" cy="5486400"/>
          </a:xfrm>
        </p:spPr>
        <p:txBody>
          <a:bodyPr>
            <a:noAutofit/>
          </a:bodyPr>
          <a:lstStyle/>
          <a:p>
            <a:endParaRPr lang="en-US" sz="2200" i="1" dirty="0" smtClean="0">
              <a:latin typeface="Times New Roman" panose="02020603050405020304" pitchFamily="18" charset="0"/>
              <a:cs typeface="Times New Roman" panose="02020603050405020304" pitchFamily="18" charset="0"/>
            </a:endParaRPr>
          </a:p>
          <a:p>
            <a:endParaRPr lang="en-US" sz="2200" dirty="0" smtClean="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Translation </a:t>
            </a:r>
            <a:r>
              <a:rPr lang="en-US" sz="2000" dirty="0">
                <a:latin typeface="Times New Roman" panose="02020603050405020304" pitchFamily="18" charset="0"/>
                <a:cs typeface="Times New Roman" panose="02020603050405020304" pitchFamily="18" charset="0"/>
              </a:rPr>
              <a:t>has been a vocation since the beginning of creation </a:t>
            </a:r>
            <a:r>
              <a:rPr lang="en-US" sz="2000" dirty="0" smtClean="0">
                <a:latin typeface="Times New Roman" panose="02020603050405020304" pitchFamily="18" charset="0"/>
                <a:cs typeface="Times New Roman" panose="02020603050405020304" pitchFamily="18" charset="0"/>
              </a:rPr>
              <a:t>almost. According </a:t>
            </a:r>
            <a:r>
              <a:rPr lang="en-US" sz="2000" dirty="0">
                <a:latin typeface="Times New Roman" panose="02020603050405020304" pitchFamily="18" charset="0"/>
                <a:cs typeface="Times New Roman" panose="02020603050405020304" pitchFamily="18" charset="0"/>
              </a:rPr>
              <a:t>to the bible the construction of the Babel Tower was interrupted by God who removed the common language of the time and introduced new languages </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Because of </a:t>
            </a:r>
            <a:r>
              <a:rPr lang="en-US" sz="2400" dirty="0" smtClean="0">
                <a:latin typeface="Times New Roman" panose="02020603050405020304" pitchFamily="18" charset="0"/>
                <a:cs typeface="Times New Roman" panose="02020603050405020304" pitchFamily="18" charset="0"/>
              </a:rPr>
              <a:t>this</a:t>
            </a:r>
            <a:r>
              <a:rPr lang="en-US" sz="2000" dirty="0" smtClean="0">
                <a:latin typeface="Times New Roman" panose="02020603050405020304" pitchFamily="18" charset="0"/>
                <a:cs typeface="Times New Roman" panose="02020603050405020304" pitchFamily="18" charset="0"/>
              </a:rPr>
              <a:t> action the Babel Tower was not completed and the people moved to different parts of the earth. Time passed and people needed translators and interpreters for different reasons like trade, business, and religion and so forth.</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p>
          <a:p>
            <a:pPr marL="0" indent="0">
              <a:buNone/>
            </a:pPr>
            <a:endParaRPr lang="en-US" dirty="0"/>
          </a:p>
          <a:p>
            <a:endParaRPr lang="en-US" dirty="0"/>
          </a:p>
        </p:txBody>
      </p:sp>
      <p:pic>
        <p:nvPicPr>
          <p:cNvPr id="5" name="Picture 2" descr="Holy bible Royalty Free Stock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83434"/>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thumb/f/fc/Pieter_Bruegel_the_Elder_-_The_Tower_of_Babel_%28Vienna%29_-_Google_Art_Project_-_edited.jpg/300px-Pieter_Bruegel_the_Elder_-_The_Tower_of_Babel_%28Vienna%29_-_Google_Art_Project_-_edi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1" y="3733801"/>
            <a:ext cx="2493815"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9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dirty="0">
                <a:latin typeface="Times New Roman" panose="02020603050405020304" pitchFamily="18" charset="0"/>
                <a:cs typeface="Times New Roman" panose="02020603050405020304" pitchFamily="18" charset="0"/>
              </a:rPr>
              <a:t>Reading of </a:t>
            </a:r>
            <a:r>
              <a:rPr lang="en-US" sz="4000" i="1" dirty="0">
                <a:latin typeface="Times New Roman" panose="02020603050405020304" pitchFamily="18" charset="0"/>
                <a:cs typeface="Times New Roman" panose="02020603050405020304" pitchFamily="18" charset="0"/>
              </a:rPr>
              <a:t>Bracero</a:t>
            </a:r>
            <a:r>
              <a:rPr lang="en-US" sz="4000" dirty="0">
                <a:latin typeface="Times New Roman" panose="02020603050405020304" pitchFamily="18" charset="0"/>
                <a:cs typeface="Times New Roman" panose="02020603050405020304" pitchFamily="18" charset="0"/>
              </a:rPr>
              <a:t> by Phil </a:t>
            </a:r>
            <a:r>
              <a:rPr lang="en-US" sz="4000" dirty="0" smtClean="0">
                <a:latin typeface="Times New Roman" panose="02020603050405020304" pitchFamily="18" charset="0"/>
                <a:cs typeface="Times New Roman" panose="02020603050405020304" pitchFamily="18" charset="0"/>
              </a:rPr>
              <a:t>Ochs </a:t>
            </a:r>
            <a:r>
              <a:rPr lang="en-US" sz="4000" u="sng" dirty="0">
                <a:latin typeface="Times New Roman" panose="02020603050405020304" pitchFamily="18" charset="0"/>
                <a:cs typeface="Times New Roman" panose="02020603050405020304" pitchFamily="18" charset="0"/>
              </a:rPr>
              <a:t>English</a:t>
            </a:r>
            <a:r>
              <a:rPr lang="en-US" sz="4000" dirty="0">
                <a:latin typeface="Times New Roman" panose="02020603050405020304" pitchFamily="18" charset="0"/>
                <a:cs typeface="Times New Roman" panose="02020603050405020304" pitchFamily="18" charset="0"/>
              </a:rPr>
              <a:t> Version</a:t>
            </a:r>
          </a:p>
          <a:p>
            <a:endParaRPr lang="en-US" dirty="0"/>
          </a:p>
        </p:txBody>
      </p:sp>
    </p:spTree>
    <p:extLst>
      <p:ext uri="{BB962C8B-B14F-4D97-AF65-F5344CB8AC3E}">
        <p14:creationId xmlns:p14="http://schemas.microsoft.com/office/powerpoint/2010/main" val="321119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1"/>
            <a:ext cx="7980123" cy="685800"/>
          </a:xfrm>
        </p:spPr>
        <p:txBody>
          <a:bodyPr/>
          <a:lstStyle/>
          <a:p>
            <a:r>
              <a:rPr lang="en-US" sz="4000" dirty="0" smtClean="0">
                <a:solidFill>
                  <a:schemeClr val="tx2">
                    <a:lumMod val="10000"/>
                  </a:schemeClr>
                </a:solidFill>
                <a:latin typeface="Times New Roman" panose="02020603050405020304" pitchFamily="18" charset="0"/>
                <a:cs typeface="Times New Roman" panose="02020603050405020304" pitchFamily="18" charset="0"/>
              </a:rPr>
              <a:t>“Bracero” by Phil </a:t>
            </a:r>
            <a:r>
              <a:rPr lang="en-US" sz="4000" dirty="0">
                <a:solidFill>
                  <a:schemeClr val="tx2">
                    <a:lumMod val="10000"/>
                  </a:schemeClr>
                </a:solidFill>
                <a:latin typeface="Times New Roman" panose="02020603050405020304" pitchFamily="18" charset="0"/>
                <a:cs typeface="Times New Roman" panose="02020603050405020304" pitchFamily="18" charset="0"/>
              </a:rPr>
              <a:t>Ochs</a:t>
            </a:r>
            <a:r>
              <a:rPr lang="en-US" sz="4000" dirty="0" smtClean="0">
                <a:solidFill>
                  <a:schemeClr val="tx2">
                    <a:lumMod val="10000"/>
                  </a:schemeClr>
                </a:solidFill>
                <a:latin typeface="Times New Roman" panose="02020603050405020304" pitchFamily="18" charset="0"/>
                <a:cs typeface="Times New Roman" panose="02020603050405020304" pitchFamily="18" charset="0"/>
              </a:rPr>
              <a:t>:</a:t>
            </a:r>
            <a:endParaRPr lang="en-US" sz="4000" dirty="0"/>
          </a:p>
        </p:txBody>
      </p:sp>
      <p:sp>
        <p:nvSpPr>
          <p:cNvPr id="3" name="Content Placeholder 2"/>
          <p:cNvSpPr>
            <a:spLocks noGrp="1"/>
          </p:cNvSpPr>
          <p:nvPr>
            <p:ph sz="half" idx="1"/>
          </p:nvPr>
        </p:nvSpPr>
        <p:spPr>
          <a:xfrm>
            <a:off x="228600" y="990600"/>
            <a:ext cx="4252119" cy="5410199"/>
          </a:xfrm>
        </p:spPr>
        <p:txBody>
          <a:bodyPr>
            <a:normAutofit/>
          </a:bodyPr>
          <a:lstStyle/>
          <a:p>
            <a:pPr marL="0" lvl="0" indent="0">
              <a:spcBef>
                <a:spcPts val="0"/>
              </a:spcBef>
              <a:spcAft>
                <a:spcPts val="0"/>
              </a:spcAft>
              <a:buClrTx/>
              <a:buNone/>
              <a:tabLst>
                <a:tab pos="457200" algn="l"/>
              </a:tabLst>
            </a:pPr>
            <a:r>
              <a:rPr lang="es-MX" dirty="0">
                <a:solidFill>
                  <a:srgbClr val="0D171F"/>
                </a:solidFill>
                <a:latin typeface="Times New Roman" pitchFamily="18" charset="0"/>
                <a:ea typeface="Times New Roman"/>
                <a:cs typeface="Times New Roman" pitchFamily="18" charset="0"/>
              </a:rPr>
              <a:t>Atravesando el río entre aguas  calmadas y poco profundas</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s-MX" i="1" dirty="0">
                <a:solidFill>
                  <a:srgbClr val="0D171F"/>
                </a:solidFill>
                <a:latin typeface="Times New Roman" pitchFamily="18" charset="0"/>
                <a:ea typeface="Times New Roman"/>
                <a:cs typeface="Times New Roman" pitchFamily="18" charset="0"/>
              </a:rPr>
              <a:t>Ábranse</a:t>
            </a:r>
            <a:r>
              <a:rPr lang="es-MX" dirty="0">
                <a:solidFill>
                  <a:srgbClr val="0D171F"/>
                </a:solidFill>
                <a:latin typeface="Times New Roman" pitchFamily="18" charset="0"/>
                <a:ea typeface="Times New Roman"/>
                <a:cs typeface="Times New Roman" pitchFamily="18" charset="0"/>
              </a:rPr>
              <a:t> el paso al otro lado de la frontera</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n-US" dirty="0">
                <a:solidFill>
                  <a:srgbClr val="0D171F"/>
                </a:solidFill>
                <a:latin typeface="Times New Roman" pitchFamily="18" charset="0"/>
                <a:ea typeface="Times New Roman"/>
                <a:cs typeface="Times New Roman" pitchFamily="18" charset="0"/>
              </a:rPr>
              <a:t>Bracero</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s-MX" dirty="0">
                <a:solidFill>
                  <a:srgbClr val="0D171F"/>
                </a:solidFill>
                <a:latin typeface="Times New Roman" pitchFamily="18" charset="0"/>
                <a:ea typeface="Times New Roman"/>
                <a:cs typeface="Times New Roman" pitchFamily="18" charset="0"/>
              </a:rPr>
              <a:t>Vengan, traigan sus cuerpos hambrientos a los campos dorados y abundantes</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s-MX" dirty="0">
                <a:solidFill>
                  <a:srgbClr val="0D171F"/>
                </a:solidFill>
                <a:latin typeface="Times New Roman" pitchFamily="18" charset="0"/>
                <a:ea typeface="Times New Roman"/>
                <a:cs typeface="Times New Roman" pitchFamily="18" charset="0"/>
              </a:rPr>
              <a:t>De ganar un peso a ganar un centavo</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n-US" dirty="0">
                <a:solidFill>
                  <a:srgbClr val="0D171F"/>
                </a:solidFill>
                <a:latin typeface="Times New Roman" pitchFamily="18" charset="0"/>
                <a:ea typeface="Times New Roman"/>
                <a:cs typeface="Times New Roman" pitchFamily="18" charset="0"/>
              </a:rPr>
              <a:t>Bracero</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n-US" dirty="0">
                <a:solidFill>
                  <a:srgbClr val="0D171F"/>
                </a:solidFill>
                <a:latin typeface="Times New Roman" pitchFamily="18" charset="0"/>
                <a:ea typeface="Times New Roman"/>
                <a:cs typeface="Times New Roman" pitchFamily="18" charset="0"/>
              </a:rPr>
              <a:t>Oh! </a:t>
            </a:r>
            <a:r>
              <a:rPr lang="en-US" dirty="0" err="1">
                <a:solidFill>
                  <a:srgbClr val="0D171F"/>
                </a:solidFill>
                <a:latin typeface="Times New Roman" pitchFamily="18" charset="0"/>
                <a:ea typeface="Times New Roman"/>
                <a:cs typeface="Times New Roman" pitchFamily="18" charset="0"/>
              </a:rPr>
              <a:t>bienvenidos</a:t>
            </a:r>
            <a:r>
              <a:rPr lang="en-US" dirty="0">
                <a:solidFill>
                  <a:srgbClr val="0D171F"/>
                </a:solidFill>
                <a:latin typeface="Times New Roman" pitchFamily="18" charset="0"/>
                <a:ea typeface="Times New Roman"/>
                <a:cs typeface="Times New Roman" pitchFamily="18" charset="0"/>
              </a:rPr>
              <a:t> a California</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s-MX" dirty="0">
                <a:solidFill>
                  <a:srgbClr val="0D171F"/>
                </a:solidFill>
                <a:latin typeface="Times New Roman" pitchFamily="18" charset="0"/>
                <a:ea typeface="Times New Roman"/>
                <a:cs typeface="Times New Roman" pitchFamily="18" charset="0"/>
              </a:rPr>
              <a:t>Donde los amables rancheros cuidarán de ustedes</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s-MX" dirty="0">
                <a:solidFill>
                  <a:srgbClr val="0D171F"/>
                </a:solidFill>
                <a:latin typeface="Times New Roman" pitchFamily="18" charset="0"/>
                <a:ea typeface="Times New Roman"/>
                <a:cs typeface="Times New Roman" pitchFamily="18" charset="0"/>
              </a:rPr>
              <a:t>Vengan, trabajen, háganlo por su madre, </a:t>
            </a:r>
            <a:endParaRPr lang="es-MX" dirty="0" smtClean="0">
              <a:solidFill>
                <a:srgbClr val="0D171F"/>
              </a:solidFill>
              <a:latin typeface="Times New Roman" pitchFamily="18" charset="0"/>
              <a:ea typeface="Times New Roman"/>
              <a:cs typeface="Times New Roman" pitchFamily="18" charset="0"/>
            </a:endParaRPr>
          </a:p>
          <a:p>
            <a:pPr marL="0" lvl="0" indent="0">
              <a:spcBef>
                <a:spcPts val="0"/>
              </a:spcBef>
              <a:spcAft>
                <a:spcPts val="0"/>
              </a:spcAft>
              <a:buClrTx/>
              <a:buNone/>
              <a:tabLst>
                <a:tab pos="457200" algn="l"/>
              </a:tabLst>
            </a:pPr>
            <a:r>
              <a:rPr lang="es-MX" dirty="0" smtClean="0">
                <a:solidFill>
                  <a:srgbClr val="0D171F"/>
                </a:solidFill>
                <a:latin typeface="Times New Roman" pitchFamily="18" charset="0"/>
                <a:ea typeface="Times New Roman"/>
                <a:cs typeface="Times New Roman" pitchFamily="18" charset="0"/>
              </a:rPr>
              <a:t>por </a:t>
            </a:r>
            <a:r>
              <a:rPr lang="es-MX" dirty="0">
                <a:solidFill>
                  <a:srgbClr val="0D171F"/>
                </a:solidFill>
                <a:latin typeface="Times New Roman" pitchFamily="18" charset="0"/>
                <a:ea typeface="Times New Roman"/>
                <a:cs typeface="Times New Roman" pitchFamily="18" charset="0"/>
              </a:rPr>
              <a:t>su padre, y sus hermanas o por su amada</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n-US" dirty="0">
                <a:solidFill>
                  <a:srgbClr val="0D171F"/>
                </a:solidFill>
                <a:latin typeface="Times New Roman" pitchFamily="18" charset="0"/>
                <a:ea typeface="Times New Roman"/>
                <a:cs typeface="Times New Roman" pitchFamily="18" charset="0"/>
              </a:rPr>
              <a:t>Bracero</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s-MX" dirty="0">
                <a:solidFill>
                  <a:srgbClr val="0D171F"/>
                </a:solidFill>
                <a:latin typeface="Times New Roman" pitchFamily="18" charset="0"/>
                <a:ea typeface="Times New Roman"/>
                <a:cs typeface="Times New Roman" pitchFamily="18" charset="0"/>
              </a:rPr>
              <a:t>Vengan a cosechar la fruta madura, y rompan las flores  de las frambuesas.</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s-MX" dirty="0">
                <a:solidFill>
                  <a:srgbClr val="0D171F"/>
                </a:solidFill>
                <a:latin typeface="Times New Roman" pitchFamily="18" charset="0"/>
                <a:ea typeface="Times New Roman"/>
                <a:cs typeface="Times New Roman" pitchFamily="18" charset="0"/>
              </a:rPr>
              <a:t>Llenen el estómago con uvas moradas</a:t>
            </a:r>
            <a:endParaRPr lang="es-MX" dirty="0">
              <a:latin typeface="Times New Roman" pitchFamily="18" charset="0"/>
              <a:cs typeface="Times New Roman" pitchFamily="18" charset="0"/>
            </a:endParaRPr>
          </a:p>
          <a:p>
            <a:pPr marL="0" lvl="0" indent="0">
              <a:spcBef>
                <a:spcPts val="0"/>
              </a:spcBef>
              <a:spcAft>
                <a:spcPts val="0"/>
              </a:spcAft>
              <a:buClrTx/>
              <a:buNone/>
              <a:tabLst>
                <a:tab pos="457200" algn="l"/>
              </a:tabLst>
            </a:pPr>
            <a:r>
              <a:rPr lang="en-US" dirty="0">
                <a:solidFill>
                  <a:srgbClr val="0D171F"/>
                </a:solidFill>
                <a:latin typeface="Times New Roman" pitchFamily="18" charset="0"/>
                <a:ea typeface="Times New Roman"/>
                <a:cs typeface="Times New Roman" pitchFamily="18" charset="0"/>
              </a:rPr>
              <a:t>Bracero</a:t>
            </a:r>
            <a:endParaRPr lang="en-US" dirty="0"/>
          </a:p>
        </p:txBody>
      </p:sp>
      <p:sp>
        <p:nvSpPr>
          <p:cNvPr id="4" name="Content Placeholder 3"/>
          <p:cNvSpPr>
            <a:spLocks noGrp="1"/>
          </p:cNvSpPr>
          <p:nvPr>
            <p:ph sz="half" idx="2"/>
          </p:nvPr>
        </p:nvSpPr>
        <p:spPr>
          <a:xfrm>
            <a:off x="4495800" y="914400"/>
            <a:ext cx="4343400" cy="5638800"/>
          </a:xfrm>
        </p:spPr>
        <p:txBody>
          <a:bodyPr>
            <a:noAutofit/>
          </a:bodyPr>
          <a:lstStyle/>
          <a:p>
            <a:pPr marL="0" indent="0">
              <a:buClrTx/>
              <a:buNone/>
            </a:pPr>
            <a:endParaRPr lang="en-US" sz="1600" dirty="0" smtClean="0">
              <a:solidFill>
                <a:srgbClr val="FEFAC9">
                  <a:lumMod val="10000"/>
                </a:srgbClr>
              </a:solidFill>
              <a:latin typeface="Times New Roman" panose="02020603050405020304" pitchFamily="18" charset="0"/>
              <a:cs typeface="Times New Roman" panose="02020603050405020304" pitchFamily="18" charset="0"/>
            </a:endParaRPr>
          </a:p>
          <a:p>
            <a:pPr marL="0" indent="0">
              <a:buClrTx/>
              <a:buNone/>
            </a:pPr>
            <a:endParaRPr lang="en-US" sz="1600" dirty="0">
              <a:solidFill>
                <a:srgbClr val="FEFAC9">
                  <a:lumMod val="10000"/>
                </a:srgbClr>
              </a:solidFill>
              <a:latin typeface="Times New Roman" panose="02020603050405020304" pitchFamily="18" charset="0"/>
              <a:cs typeface="Times New Roman" panose="02020603050405020304" pitchFamily="18" charset="0"/>
            </a:endParaRPr>
          </a:p>
          <a:p>
            <a:pPr marL="0" indent="0">
              <a:buClrTx/>
              <a:buNone/>
            </a:pPr>
            <a:endParaRPr lang="en-US" sz="1600" dirty="0" smtClean="0">
              <a:solidFill>
                <a:srgbClr val="FEFAC9">
                  <a:lumMod val="10000"/>
                </a:srgbClr>
              </a:solidFill>
              <a:latin typeface="Times New Roman" panose="02020603050405020304" pitchFamily="18" charset="0"/>
              <a:cs typeface="Times New Roman" panose="02020603050405020304" pitchFamily="18" charset="0"/>
            </a:endParaRPr>
          </a:p>
          <a:p>
            <a:pPr marL="0" indent="0">
              <a:buClrTx/>
              <a:buNone/>
            </a:pPr>
            <a:r>
              <a:rPr lang="en-US" dirty="0" smtClean="0">
                <a:solidFill>
                  <a:srgbClr val="FEFAC9">
                    <a:lumMod val="10000"/>
                  </a:srgbClr>
                </a:solidFill>
                <a:latin typeface="Times New Roman" panose="02020603050405020304" pitchFamily="18" charset="0"/>
                <a:cs typeface="Times New Roman" panose="02020603050405020304" pitchFamily="18" charset="0"/>
              </a:rPr>
              <a:t>Wade </a:t>
            </a:r>
            <a:r>
              <a:rPr lang="en-US" dirty="0">
                <a:solidFill>
                  <a:srgbClr val="FEFAC9">
                    <a:lumMod val="10000"/>
                  </a:srgbClr>
                </a:solidFill>
                <a:latin typeface="Times New Roman" panose="02020603050405020304" pitchFamily="18" charset="0"/>
                <a:cs typeface="Times New Roman" panose="02020603050405020304" pitchFamily="18" charset="0"/>
              </a:rPr>
              <a:t>into the river, through the rippling shallow water</a:t>
            </a:r>
            <a:br>
              <a:rPr lang="en-US" dirty="0">
                <a:solidFill>
                  <a:srgbClr val="FEFAC9">
                    <a:lumMod val="10000"/>
                  </a:srgbClr>
                </a:solidFill>
                <a:latin typeface="Times New Roman" panose="02020603050405020304" pitchFamily="18" charset="0"/>
                <a:cs typeface="Times New Roman" panose="02020603050405020304" pitchFamily="18" charset="0"/>
              </a:rPr>
            </a:br>
            <a:r>
              <a:rPr lang="en-US" i="1" dirty="0">
                <a:solidFill>
                  <a:srgbClr val="FEFAC9">
                    <a:lumMod val="10000"/>
                  </a:srgbClr>
                </a:solidFill>
                <a:latin typeface="Times New Roman" panose="02020603050405020304" pitchFamily="18" charset="0"/>
                <a:cs typeface="Times New Roman" panose="02020603050405020304" pitchFamily="18" charset="0"/>
              </a:rPr>
              <a:t>Steal</a:t>
            </a:r>
            <a:r>
              <a:rPr lang="en-US" dirty="0">
                <a:solidFill>
                  <a:srgbClr val="FEFAC9">
                    <a:lumMod val="10000"/>
                  </a:srgbClr>
                </a:solidFill>
                <a:latin typeface="Times New Roman" panose="02020603050405020304" pitchFamily="18" charset="0"/>
                <a:cs typeface="Times New Roman" panose="02020603050405020304" pitchFamily="18" charset="0"/>
              </a:rPr>
              <a:t> across the thirsty border, bracero</a:t>
            </a:r>
            <a:br>
              <a:rPr lang="en-US" dirty="0">
                <a:solidFill>
                  <a:srgbClr val="FEFAC9">
                    <a:lumMod val="10000"/>
                  </a:srgbClr>
                </a:solidFill>
                <a:latin typeface="Times New Roman" panose="02020603050405020304" pitchFamily="18" charset="0"/>
                <a:cs typeface="Times New Roman" panose="02020603050405020304" pitchFamily="18" charset="0"/>
              </a:rPr>
            </a:br>
            <a:r>
              <a:rPr lang="en-US" dirty="0">
                <a:solidFill>
                  <a:srgbClr val="FEFAC9">
                    <a:lumMod val="10000"/>
                  </a:srgbClr>
                </a:solidFill>
                <a:latin typeface="Times New Roman" panose="02020603050405020304" pitchFamily="18" charset="0"/>
                <a:cs typeface="Times New Roman" panose="02020603050405020304" pitchFamily="18" charset="0"/>
              </a:rPr>
              <a:t>Come bring your hungry bodies to the golden fields of plenty</a:t>
            </a:r>
            <a:br>
              <a:rPr lang="en-US" dirty="0">
                <a:solidFill>
                  <a:srgbClr val="FEFAC9">
                    <a:lumMod val="10000"/>
                  </a:srgbClr>
                </a:solidFill>
                <a:latin typeface="Times New Roman" panose="02020603050405020304" pitchFamily="18" charset="0"/>
                <a:cs typeface="Times New Roman" panose="02020603050405020304" pitchFamily="18" charset="0"/>
              </a:rPr>
            </a:br>
            <a:r>
              <a:rPr lang="en-US" dirty="0">
                <a:solidFill>
                  <a:srgbClr val="FEFAC9">
                    <a:lumMod val="10000"/>
                  </a:srgbClr>
                </a:solidFill>
                <a:latin typeface="Times New Roman" panose="02020603050405020304" pitchFamily="18" charset="0"/>
                <a:cs typeface="Times New Roman" panose="02020603050405020304" pitchFamily="18" charset="0"/>
              </a:rPr>
              <a:t>From a peso to a penny,</a:t>
            </a:r>
          </a:p>
          <a:p>
            <a:pPr marL="0" indent="0">
              <a:buClrTx/>
              <a:buNone/>
            </a:pPr>
            <a:r>
              <a:rPr lang="en-US" dirty="0">
                <a:solidFill>
                  <a:srgbClr val="FEFAC9">
                    <a:lumMod val="10000"/>
                  </a:srgbClr>
                </a:solidFill>
                <a:latin typeface="Times New Roman" panose="02020603050405020304" pitchFamily="18" charset="0"/>
                <a:cs typeface="Times New Roman" panose="02020603050405020304" pitchFamily="18" charset="0"/>
              </a:rPr>
              <a:t>Bracero</a:t>
            </a:r>
          </a:p>
          <a:p>
            <a:pPr marL="0" indent="0">
              <a:buClrTx/>
              <a:buNone/>
            </a:pPr>
            <a:r>
              <a:rPr lang="en-US" dirty="0">
                <a:solidFill>
                  <a:srgbClr val="FEFAC9">
                    <a:lumMod val="10000"/>
                  </a:srgbClr>
                </a:solidFill>
                <a:latin typeface="Times New Roman" panose="02020603050405020304" pitchFamily="18" charset="0"/>
                <a:cs typeface="Times New Roman" panose="02020603050405020304" pitchFamily="18" charset="0"/>
              </a:rPr>
              <a:t>Oh, welcome to California</a:t>
            </a:r>
            <a:br>
              <a:rPr lang="en-US" dirty="0">
                <a:solidFill>
                  <a:srgbClr val="FEFAC9">
                    <a:lumMod val="10000"/>
                  </a:srgbClr>
                </a:solidFill>
                <a:latin typeface="Times New Roman" panose="02020603050405020304" pitchFamily="18" charset="0"/>
                <a:cs typeface="Times New Roman" panose="02020603050405020304" pitchFamily="18" charset="0"/>
              </a:rPr>
            </a:br>
            <a:r>
              <a:rPr lang="en-US" dirty="0">
                <a:solidFill>
                  <a:srgbClr val="FEFAC9">
                    <a:lumMod val="10000"/>
                  </a:srgbClr>
                </a:solidFill>
                <a:latin typeface="Times New Roman" panose="02020603050405020304" pitchFamily="18" charset="0"/>
                <a:cs typeface="Times New Roman" panose="02020603050405020304" pitchFamily="18" charset="0"/>
              </a:rPr>
              <a:t>Where the friendly farmers will take care of you</a:t>
            </a:r>
          </a:p>
          <a:p>
            <a:pPr marL="0" indent="0">
              <a:buClrTx/>
              <a:buNone/>
            </a:pPr>
            <a:r>
              <a:rPr lang="en-US" dirty="0">
                <a:solidFill>
                  <a:srgbClr val="FEFAC9">
                    <a:lumMod val="10000"/>
                  </a:srgbClr>
                </a:solidFill>
                <a:latin typeface="Times New Roman" panose="02020603050405020304" pitchFamily="18" charset="0"/>
                <a:cs typeface="Times New Roman" panose="02020603050405020304" pitchFamily="18" charset="0"/>
              </a:rPr>
              <a:t>Come labor for your mother, for your father and your brother</a:t>
            </a:r>
            <a:br>
              <a:rPr lang="en-US" dirty="0">
                <a:solidFill>
                  <a:srgbClr val="FEFAC9">
                    <a:lumMod val="10000"/>
                  </a:srgbClr>
                </a:solidFill>
                <a:latin typeface="Times New Roman" panose="02020603050405020304" pitchFamily="18" charset="0"/>
                <a:cs typeface="Times New Roman" panose="02020603050405020304" pitchFamily="18" charset="0"/>
              </a:rPr>
            </a:br>
            <a:r>
              <a:rPr lang="en-US" dirty="0">
                <a:solidFill>
                  <a:srgbClr val="FEFAC9">
                    <a:lumMod val="10000"/>
                  </a:srgbClr>
                </a:solidFill>
                <a:latin typeface="Times New Roman" panose="02020603050405020304" pitchFamily="18" charset="0"/>
                <a:cs typeface="Times New Roman" panose="02020603050405020304" pitchFamily="18" charset="0"/>
              </a:rPr>
              <a:t>For your sisters and your lover, bracero</a:t>
            </a:r>
            <a:br>
              <a:rPr lang="en-US" dirty="0">
                <a:solidFill>
                  <a:srgbClr val="FEFAC9">
                    <a:lumMod val="10000"/>
                  </a:srgbClr>
                </a:solidFill>
                <a:latin typeface="Times New Roman" panose="02020603050405020304" pitchFamily="18" charset="0"/>
                <a:cs typeface="Times New Roman" panose="02020603050405020304" pitchFamily="18" charset="0"/>
              </a:rPr>
            </a:br>
            <a:r>
              <a:rPr lang="en-US" dirty="0">
                <a:solidFill>
                  <a:srgbClr val="FEFAC9">
                    <a:lumMod val="10000"/>
                  </a:srgbClr>
                </a:solidFill>
                <a:latin typeface="Times New Roman" panose="02020603050405020304" pitchFamily="18" charset="0"/>
                <a:cs typeface="Times New Roman" panose="02020603050405020304" pitchFamily="18" charset="0"/>
              </a:rPr>
              <a:t>Come pick the fruit of yellow, break the flowers from the berries</a:t>
            </a:r>
            <a:br>
              <a:rPr lang="en-US" dirty="0">
                <a:solidFill>
                  <a:srgbClr val="FEFAC9">
                    <a:lumMod val="10000"/>
                  </a:srgbClr>
                </a:solidFill>
                <a:latin typeface="Times New Roman" panose="02020603050405020304" pitchFamily="18" charset="0"/>
                <a:cs typeface="Times New Roman" panose="02020603050405020304" pitchFamily="18" charset="0"/>
              </a:rPr>
            </a:br>
            <a:r>
              <a:rPr lang="en-US" dirty="0">
                <a:solidFill>
                  <a:srgbClr val="FEFAC9">
                    <a:lumMod val="10000"/>
                  </a:srgbClr>
                </a:solidFill>
                <a:latin typeface="Times New Roman" panose="02020603050405020304" pitchFamily="18" charset="0"/>
                <a:cs typeface="Times New Roman" panose="02020603050405020304" pitchFamily="18" charset="0"/>
              </a:rPr>
              <a:t>Purple grapes will fill your bellies, bracero</a:t>
            </a:r>
          </a:p>
          <a:p>
            <a:pPr marL="0" lvl="0" indent="0">
              <a:spcBef>
                <a:spcPts val="0"/>
              </a:spcBef>
              <a:buClrTx/>
              <a:buNone/>
              <a:tabLst>
                <a:tab pos="457200" algn="l"/>
              </a:tabLst>
            </a:pPr>
            <a:endParaRPr lang="es-MX" sz="1600" dirty="0" smtClean="0">
              <a:solidFill>
                <a:srgbClr val="0D171F"/>
              </a:solidFill>
              <a:latin typeface="Times New Roman" pitchFamily="18" charset="0"/>
              <a:ea typeface="Times New Roman"/>
              <a:cs typeface="Times New Roman" pitchFamily="18" charset="0"/>
            </a:endParaRPr>
          </a:p>
          <a:p>
            <a:pPr marL="0" lvl="0" indent="0">
              <a:spcBef>
                <a:spcPts val="0"/>
              </a:spcBef>
              <a:buClrTx/>
              <a:buNone/>
              <a:tabLst>
                <a:tab pos="457200" algn="l"/>
              </a:tabLst>
            </a:pPr>
            <a:endParaRPr lang="es-MX" sz="1600" dirty="0">
              <a:solidFill>
                <a:srgbClr val="0D171F"/>
              </a:solidFill>
              <a:latin typeface="Times New Roman" pitchFamily="18" charset="0"/>
              <a:ea typeface="Times New Roman"/>
              <a:cs typeface="Times New Roman" pitchFamily="18" charset="0"/>
            </a:endParaRPr>
          </a:p>
          <a:p>
            <a:pPr marL="0" lvl="0" indent="0">
              <a:spcBef>
                <a:spcPts val="0"/>
              </a:spcBef>
              <a:spcAft>
                <a:spcPts val="0"/>
              </a:spcAft>
              <a:buClrTx/>
              <a:buNone/>
              <a:tabLst>
                <a:tab pos="457200" algn="l"/>
              </a:tabLst>
            </a:pPr>
            <a:endParaRPr lang="es-MX" dirty="0">
              <a:latin typeface="Times New Roman" pitchFamily="18" charset="0"/>
              <a:cs typeface="Times New Roman" pitchFamily="18" charset="0"/>
            </a:endParaRPr>
          </a:p>
          <a:p>
            <a:pPr marL="0" marR="0" indent="0">
              <a:spcBef>
                <a:spcPts val="0"/>
              </a:spcBef>
              <a:spcAft>
                <a:spcPts val="0"/>
              </a:spcAft>
              <a:buClrTx/>
              <a:buNone/>
            </a:pPr>
            <a:r>
              <a:rPr lang="es-MX" dirty="0">
                <a:latin typeface="Times New Roman" panose="02020603050405020304" pitchFamily="18" charset="0"/>
                <a:ea typeface="Calibri"/>
                <a:cs typeface="Times New Roman" panose="02020603050405020304" pitchFamily="18" charset="0"/>
              </a:rPr>
              <a:t> </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58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1" y="533400"/>
            <a:ext cx="4038600" cy="5943600"/>
          </a:xfrm>
        </p:spPr>
        <p:txBody>
          <a:bodyPr>
            <a:normAutofit fontScale="47500" lnSpcReduction="20000"/>
          </a:bodyPr>
          <a:lstStyle/>
          <a:p>
            <a:pPr marL="0" indent="0">
              <a:spcBef>
                <a:spcPts val="0"/>
              </a:spcBef>
              <a:buClr>
                <a:schemeClr val="bg1"/>
              </a:buClr>
              <a:buNone/>
            </a:pPr>
            <a:r>
              <a:rPr lang="en-US" sz="3800" dirty="0">
                <a:solidFill>
                  <a:schemeClr val="tx1"/>
                </a:solidFill>
                <a:latin typeface="Times New Roman" panose="02020603050405020304" pitchFamily="18" charset="0"/>
                <a:cs typeface="Times New Roman" panose="02020603050405020304" pitchFamily="18" charset="0"/>
              </a:rPr>
              <a:t>Oh! </a:t>
            </a:r>
            <a:r>
              <a:rPr lang="en-US" sz="3800" dirty="0" err="1">
                <a:solidFill>
                  <a:schemeClr val="tx1"/>
                </a:solidFill>
                <a:latin typeface="Times New Roman" panose="02020603050405020304" pitchFamily="18" charset="0"/>
                <a:cs typeface="Times New Roman" panose="02020603050405020304" pitchFamily="18" charset="0"/>
              </a:rPr>
              <a:t>Bienvenidos</a:t>
            </a:r>
            <a:r>
              <a:rPr lang="en-US" sz="3800" dirty="0">
                <a:solidFill>
                  <a:schemeClr val="tx1"/>
                </a:solidFill>
                <a:latin typeface="Times New Roman" panose="02020603050405020304" pitchFamily="18" charset="0"/>
                <a:cs typeface="Times New Roman" panose="02020603050405020304" pitchFamily="18" charset="0"/>
              </a:rPr>
              <a:t> a California</a:t>
            </a:r>
            <a:endParaRPr lang="es-ES" sz="3800" dirty="0">
              <a:solidFill>
                <a:schemeClr val="tx1"/>
              </a:solidFill>
              <a:latin typeface="Times New Roman" panose="02020603050405020304" pitchFamily="18" charset="0"/>
              <a:cs typeface="Times New Roman" panose="02020603050405020304" pitchFamily="18" charset="0"/>
            </a:endParaRPr>
          </a:p>
          <a:p>
            <a:pPr marL="0" indent="0">
              <a:spcBef>
                <a:spcPts val="0"/>
              </a:spcBef>
              <a:buClr>
                <a:schemeClr val="bg1"/>
              </a:buClr>
              <a:buNone/>
            </a:pPr>
            <a:r>
              <a:rPr lang="es-ES" sz="3800" dirty="0">
                <a:solidFill>
                  <a:schemeClr val="tx1"/>
                </a:solidFill>
                <a:latin typeface="Times New Roman" panose="02020603050405020304" pitchFamily="18" charset="0"/>
                <a:cs typeface="Times New Roman" panose="02020603050405020304" pitchFamily="18" charset="0"/>
              </a:rPr>
              <a:t>Donde los amables rancheros cuidarán de ustedes</a:t>
            </a:r>
          </a:p>
          <a:p>
            <a:pPr marL="0" indent="0">
              <a:spcBef>
                <a:spcPts val="0"/>
              </a:spcBef>
              <a:buClr>
                <a:schemeClr val="bg1"/>
              </a:buClr>
              <a:buNone/>
            </a:pPr>
            <a:r>
              <a:rPr lang="es-ES" sz="3800" dirty="0">
                <a:solidFill>
                  <a:schemeClr val="tx1"/>
                </a:solidFill>
                <a:latin typeface="Times New Roman" panose="02020603050405020304" pitchFamily="18" charset="0"/>
                <a:cs typeface="Times New Roman" panose="02020603050405020304" pitchFamily="18" charset="0"/>
              </a:rPr>
              <a:t>Y el sol los quemará mientras  el polvo les dejará el cuerpo sediento</a:t>
            </a:r>
          </a:p>
          <a:p>
            <a:pPr marL="0" indent="0">
              <a:spcBef>
                <a:spcPts val="0"/>
              </a:spcBef>
              <a:buClr>
                <a:schemeClr val="bg1"/>
              </a:buClr>
              <a:buNone/>
            </a:pPr>
            <a:r>
              <a:rPr lang="en-US" sz="3800" dirty="0" err="1">
                <a:solidFill>
                  <a:schemeClr val="tx1"/>
                </a:solidFill>
                <a:latin typeface="Times New Roman" panose="02020603050405020304" pitchFamily="18" charset="0"/>
                <a:cs typeface="Times New Roman" panose="02020603050405020304" pitchFamily="18" charset="0"/>
              </a:rPr>
              <a:t>Entonces</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sus</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huesos</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suplicarán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descanso</a:t>
            </a:r>
            <a:endParaRPr lang="es-ES" sz="3800" dirty="0">
              <a:solidFill>
                <a:schemeClr val="tx1"/>
              </a:solidFill>
              <a:latin typeface="Times New Roman" panose="02020603050405020304" pitchFamily="18" charset="0"/>
              <a:cs typeface="Times New Roman" panose="02020603050405020304" pitchFamily="18" charset="0"/>
            </a:endParaRPr>
          </a:p>
          <a:p>
            <a:pPr marL="0" indent="0">
              <a:spcBef>
                <a:spcPts val="0"/>
              </a:spcBef>
              <a:buClr>
                <a:schemeClr val="bg1"/>
              </a:buClr>
              <a:buNone/>
            </a:pPr>
            <a:r>
              <a:rPr lang="en-US" sz="3800" dirty="0">
                <a:solidFill>
                  <a:schemeClr val="tx1"/>
                </a:solidFill>
                <a:latin typeface="Times New Roman" panose="02020603050405020304" pitchFamily="18" charset="0"/>
                <a:cs typeface="Times New Roman" panose="02020603050405020304" pitchFamily="18" charset="0"/>
              </a:rPr>
              <a:t>Bracero</a:t>
            </a:r>
            <a:endParaRPr lang="es-ES" sz="3800" dirty="0">
              <a:solidFill>
                <a:schemeClr val="tx1"/>
              </a:solidFill>
              <a:latin typeface="Times New Roman" panose="02020603050405020304" pitchFamily="18" charset="0"/>
              <a:cs typeface="Times New Roman" panose="02020603050405020304" pitchFamily="18" charset="0"/>
            </a:endParaRPr>
          </a:p>
          <a:p>
            <a:pPr marL="0" indent="0">
              <a:spcBef>
                <a:spcPts val="0"/>
              </a:spcBef>
              <a:buClr>
                <a:schemeClr val="bg1"/>
              </a:buClr>
              <a:buNone/>
            </a:pPr>
            <a:r>
              <a:rPr lang="es-ES" sz="3800" dirty="0">
                <a:solidFill>
                  <a:schemeClr val="tx1"/>
                </a:solidFill>
                <a:latin typeface="Times New Roman" panose="02020603050405020304" pitchFamily="18" charset="0"/>
                <a:cs typeface="Times New Roman" panose="02020603050405020304" pitchFamily="18" charset="0"/>
              </a:rPr>
              <a:t>Bajo el ala ancha del sombrero, dejen caer el sudor sobre la tierra</a:t>
            </a:r>
          </a:p>
          <a:p>
            <a:pPr marL="0" indent="0">
              <a:spcBef>
                <a:spcPts val="0"/>
              </a:spcBef>
              <a:buClr>
                <a:schemeClr val="bg1"/>
              </a:buClr>
              <a:buNone/>
            </a:pPr>
            <a:r>
              <a:rPr lang="es-ES" sz="3800" dirty="0">
                <a:solidFill>
                  <a:schemeClr val="tx1"/>
                </a:solidFill>
                <a:latin typeface="Times New Roman" panose="02020603050405020304" pitchFamily="18" charset="0"/>
                <a:cs typeface="Times New Roman" panose="02020603050405020304" pitchFamily="18" charset="0"/>
              </a:rPr>
              <a:t>Su juventud puede echarse a perder como la fruta</a:t>
            </a:r>
          </a:p>
          <a:p>
            <a:pPr marL="0" indent="0">
              <a:spcBef>
                <a:spcPts val="0"/>
              </a:spcBef>
              <a:buClr>
                <a:schemeClr val="bg1"/>
              </a:buClr>
              <a:buNone/>
            </a:pPr>
            <a:r>
              <a:rPr lang="en-US" sz="3800" dirty="0">
                <a:solidFill>
                  <a:schemeClr val="tx1"/>
                </a:solidFill>
                <a:latin typeface="Times New Roman" panose="02020603050405020304" pitchFamily="18" charset="0"/>
                <a:cs typeface="Times New Roman" panose="02020603050405020304" pitchFamily="18" charset="0"/>
              </a:rPr>
              <a:t>Bracero</a:t>
            </a:r>
            <a:endParaRPr lang="es-ES" sz="3800" dirty="0">
              <a:solidFill>
                <a:schemeClr val="tx1"/>
              </a:solidFill>
              <a:latin typeface="Times New Roman" panose="02020603050405020304" pitchFamily="18" charset="0"/>
              <a:cs typeface="Times New Roman" panose="02020603050405020304" pitchFamily="18" charset="0"/>
            </a:endParaRPr>
          </a:p>
          <a:p>
            <a:pPr marL="0" indent="0">
              <a:spcBef>
                <a:spcPts val="0"/>
              </a:spcBef>
              <a:buClr>
                <a:schemeClr val="bg1"/>
              </a:buClr>
              <a:buNone/>
            </a:pPr>
            <a:r>
              <a:rPr lang="en-US" sz="3800" dirty="0">
                <a:solidFill>
                  <a:schemeClr val="tx1"/>
                </a:solidFill>
                <a:latin typeface="Times New Roman" panose="02020603050405020304" pitchFamily="18" charset="0"/>
                <a:cs typeface="Times New Roman" panose="02020603050405020304" pitchFamily="18" charset="0"/>
              </a:rPr>
              <a:t>Oh! </a:t>
            </a:r>
            <a:r>
              <a:rPr lang="en-US" sz="3800" dirty="0" err="1">
                <a:solidFill>
                  <a:schemeClr val="tx1"/>
                </a:solidFill>
                <a:latin typeface="Times New Roman" panose="02020603050405020304" pitchFamily="18" charset="0"/>
                <a:cs typeface="Times New Roman" panose="02020603050405020304" pitchFamily="18" charset="0"/>
              </a:rPr>
              <a:t>Bienvenidos</a:t>
            </a:r>
            <a:r>
              <a:rPr lang="en-US" sz="3800" dirty="0">
                <a:solidFill>
                  <a:schemeClr val="tx1"/>
                </a:solidFill>
                <a:latin typeface="Times New Roman" panose="02020603050405020304" pitchFamily="18" charset="0"/>
                <a:cs typeface="Times New Roman" panose="02020603050405020304" pitchFamily="18" charset="0"/>
              </a:rPr>
              <a:t> a California</a:t>
            </a:r>
            <a:endParaRPr lang="es-ES" sz="3800" dirty="0">
              <a:solidFill>
                <a:schemeClr val="tx1"/>
              </a:solidFill>
              <a:latin typeface="Times New Roman" panose="02020603050405020304" pitchFamily="18" charset="0"/>
              <a:cs typeface="Times New Roman" panose="02020603050405020304" pitchFamily="18" charset="0"/>
            </a:endParaRPr>
          </a:p>
          <a:p>
            <a:pPr marL="0" indent="0">
              <a:spcBef>
                <a:spcPts val="0"/>
              </a:spcBef>
              <a:buClr>
                <a:schemeClr val="bg1"/>
              </a:buClr>
              <a:buNone/>
            </a:pPr>
            <a:r>
              <a:rPr lang="es-ES" sz="3800" dirty="0">
                <a:solidFill>
                  <a:schemeClr val="tx1"/>
                </a:solidFill>
                <a:latin typeface="Times New Roman" panose="02020603050405020304" pitchFamily="18" charset="0"/>
                <a:cs typeface="Times New Roman" panose="02020603050405020304" pitchFamily="18" charset="0"/>
              </a:rPr>
              <a:t>Donde los amables rancheros cuidarán de ustedes</a:t>
            </a:r>
          </a:p>
          <a:p>
            <a:pPr marL="0" indent="0">
              <a:spcBef>
                <a:spcPts val="0"/>
              </a:spcBef>
              <a:buClr>
                <a:schemeClr val="bg1"/>
              </a:buClr>
              <a:buNone/>
            </a:pPr>
            <a:r>
              <a:rPr lang="es-ES" sz="3800" dirty="0">
                <a:solidFill>
                  <a:schemeClr val="tx1"/>
                </a:solidFill>
                <a:latin typeface="Times New Roman" panose="02020603050405020304" pitchFamily="18" charset="0"/>
                <a:cs typeface="Times New Roman" panose="02020603050405020304" pitchFamily="18" charset="0"/>
              </a:rPr>
              <a:t>Cuando la noche cansados los abrace, dormirán en jacales abarrotados.</a:t>
            </a:r>
          </a:p>
          <a:p>
            <a:pPr marL="0" indent="0">
              <a:spcBef>
                <a:spcPts val="0"/>
              </a:spcBef>
              <a:buClr>
                <a:schemeClr val="bg1"/>
              </a:buClr>
              <a:buNone/>
            </a:pPr>
            <a:r>
              <a:rPr lang="es-ES" sz="3800" dirty="0">
                <a:solidFill>
                  <a:schemeClr val="tx1"/>
                </a:solidFill>
                <a:latin typeface="Times New Roman" panose="02020603050405020304" pitchFamily="18" charset="0"/>
                <a:cs typeface="Times New Roman" panose="02020603050405020304" pitchFamily="18" charset="0"/>
              </a:rPr>
              <a:t>Los rancheros se lo cobrarán de su sueldo</a:t>
            </a:r>
          </a:p>
          <a:p>
            <a:pPr marL="0" indent="0">
              <a:spcBef>
                <a:spcPts val="0"/>
              </a:spcBef>
              <a:buClr>
                <a:schemeClr val="bg1"/>
              </a:buClr>
              <a:buNone/>
            </a:pPr>
            <a:r>
              <a:rPr lang="en-US" sz="3800" dirty="0">
                <a:solidFill>
                  <a:schemeClr val="tx1"/>
                </a:solidFill>
                <a:latin typeface="Times New Roman" panose="02020603050405020304" pitchFamily="18" charset="0"/>
                <a:cs typeface="Times New Roman" panose="02020603050405020304" pitchFamily="18" charset="0"/>
              </a:rPr>
              <a:t>Bracero</a:t>
            </a:r>
            <a:endParaRPr lang="es-ES" sz="3800" dirty="0">
              <a:solidFill>
                <a:schemeClr val="tx1"/>
              </a:solidFill>
              <a:latin typeface="Times New Roman" panose="02020603050405020304" pitchFamily="18" charset="0"/>
              <a:cs typeface="Times New Roman" panose="02020603050405020304" pitchFamily="18" charset="0"/>
            </a:endParaRPr>
          </a:p>
          <a:p>
            <a:pPr marL="0" indent="0">
              <a:spcBef>
                <a:spcPts val="0"/>
              </a:spcBef>
              <a:buClr>
                <a:schemeClr val="bg1"/>
              </a:buClr>
              <a:buNone/>
            </a:pPr>
            <a:r>
              <a:rPr lang="es-ES" sz="3800" dirty="0">
                <a:solidFill>
                  <a:schemeClr val="tx1"/>
                </a:solidFill>
                <a:latin typeface="Times New Roman" panose="02020603050405020304" pitchFamily="18" charset="0"/>
                <a:cs typeface="Times New Roman" panose="02020603050405020304" pitchFamily="18" charset="0"/>
              </a:rPr>
              <a:t>Vengan, canten sobre su porvenir con el tintineo del dólar</a:t>
            </a:r>
          </a:p>
          <a:p>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724400" y="457200"/>
            <a:ext cx="4038600" cy="6019800"/>
          </a:xfrm>
        </p:spPr>
        <p:txBody>
          <a:bodyPr>
            <a:noAutofit/>
          </a:bodyPr>
          <a:lstStyle/>
          <a:p>
            <a:pPr marL="0" lvl="0" indent="0" defTabSz="914400">
              <a:spcBef>
                <a:spcPts val="600"/>
              </a:spcBef>
              <a:spcAft>
                <a:spcPts val="0"/>
              </a:spcAft>
              <a:buClrTx/>
              <a:buSzPct val="85000"/>
              <a:buNone/>
            </a:pPr>
            <a:r>
              <a:rPr lang="en-US" dirty="0">
                <a:solidFill>
                  <a:prstClr val="black"/>
                </a:solidFill>
                <a:latin typeface="Times New Roman" panose="02020603050405020304" pitchFamily="18" charset="0"/>
                <a:cs typeface="Times New Roman" panose="02020603050405020304" pitchFamily="18" charset="0"/>
              </a:rPr>
              <a:t>Oh, welcome to California</a:t>
            </a:r>
            <a:br>
              <a:rPr lang="en-US" dirty="0">
                <a:solidFill>
                  <a:prstClr val="black"/>
                </a:solidFill>
                <a:latin typeface="Times New Roman" panose="02020603050405020304" pitchFamily="18" charset="0"/>
                <a:cs typeface="Times New Roman" panose="02020603050405020304" pitchFamily="18" charset="0"/>
              </a:rPr>
            </a:br>
            <a:r>
              <a:rPr lang="en-US" dirty="0">
                <a:solidFill>
                  <a:prstClr val="black"/>
                </a:solidFill>
                <a:latin typeface="Times New Roman" panose="02020603050405020304" pitchFamily="18" charset="0"/>
                <a:cs typeface="Times New Roman" panose="02020603050405020304" pitchFamily="18" charset="0"/>
              </a:rPr>
              <a:t>Where the friendly farmers will take care of you</a:t>
            </a:r>
          </a:p>
          <a:p>
            <a:pPr marL="0" lvl="0" indent="0" defTabSz="914400">
              <a:spcBef>
                <a:spcPts val="600"/>
              </a:spcBef>
              <a:spcAft>
                <a:spcPts val="0"/>
              </a:spcAft>
              <a:buClrTx/>
              <a:buSzPct val="85000"/>
              <a:buNone/>
            </a:pPr>
            <a:r>
              <a:rPr lang="en-US" dirty="0">
                <a:solidFill>
                  <a:prstClr val="black"/>
                </a:solidFill>
                <a:latin typeface="Times New Roman" panose="02020603050405020304" pitchFamily="18" charset="0"/>
                <a:cs typeface="Times New Roman" panose="02020603050405020304" pitchFamily="18" charset="0"/>
              </a:rPr>
              <a:t>And the sun will bite your body, as the dust will draw you thirsty</a:t>
            </a:r>
            <a:br>
              <a:rPr lang="en-US" dirty="0">
                <a:solidFill>
                  <a:prstClr val="black"/>
                </a:solidFill>
                <a:latin typeface="Times New Roman" panose="02020603050405020304" pitchFamily="18" charset="0"/>
                <a:cs typeface="Times New Roman" panose="02020603050405020304" pitchFamily="18" charset="0"/>
              </a:rPr>
            </a:br>
            <a:r>
              <a:rPr lang="en-US" dirty="0">
                <a:solidFill>
                  <a:prstClr val="black"/>
                </a:solidFill>
                <a:latin typeface="Times New Roman" panose="02020603050405020304" pitchFamily="18" charset="0"/>
                <a:cs typeface="Times New Roman" panose="02020603050405020304" pitchFamily="18" charset="0"/>
              </a:rPr>
              <a:t>While your muscles beg for mercy, bracero</a:t>
            </a:r>
          </a:p>
          <a:p>
            <a:pPr marL="0" lvl="0" indent="0" defTabSz="914400">
              <a:spcBef>
                <a:spcPts val="600"/>
              </a:spcBef>
              <a:spcAft>
                <a:spcPts val="0"/>
              </a:spcAft>
              <a:buClrTx/>
              <a:buSzPct val="85000"/>
              <a:buNone/>
            </a:pPr>
            <a:r>
              <a:rPr lang="en-US" dirty="0">
                <a:solidFill>
                  <a:prstClr val="black"/>
                </a:solidFill>
                <a:latin typeface="Times New Roman" panose="02020603050405020304" pitchFamily="18" charset="0"/>
                <a:cs typeface="Times New Roman" panose="02020603050405020304" pitchFamily="18" charset="0"/>
              </a:rPr>
              <a:t>In the shade of your sombrero, drop your sweat upon the soil</a:t>
            </a:r>
            <a:br>
              <a:rPr lang="en-US" dirty="0">
                <a:solidFill>
                  <a:prstClr val="black"/>
                </a:solidFill>
                <a:latin typeface="Times New Roman" panose="02020603050405020304" pitchFamily="18" charset="0"/>
                <a:cs typeface="Times New Roman" panose="02020603050405020304" pitchFamily="18" charset="0"/>
              </a:rPr>
            </a:br>
            <a:r>
              <a:rPr lang="en-US" dirty="0">
                <a:solidFill>
                  <a:prstClr val="black"/>
                </a:solidFill>
                <a:latin typeface="Times New Roman" panose="02020603050405020304" pitchFamily="18" charset="0"/>
                <a:cs typeface="Times New Roman" panose="02020603050405020304" pitchFamily="18" charset="0"/>
              </a:rPr>
              <a:t>Like the fruit your youth can spoil, bracero</a:t>
            </a:r>
          </a:p>
          <a:p>
            <a:pPr marL="0" lvl="0" indent="0" defTabSz="914400">
              <a:spcBef>
                <a:spcPts val="600"/>
              </a:spcBef>
              <a:spcAft>
                <a:spcPts val="0"/>
              </a:spcAft>
              <a:buClrTx/>
              <a:buSzPct val="85000"/>
              <a:buNone/>
            </a:pPr>
            <a:r>
              <a:rPr lang="en-US" dirty="0">
                <a:solidFill>
                  <a:prstClr val="black"/>
                </a:solidFill>
                <a:latin typeface="Times New Roman" panose="02020603050405020304" pitchFamily="18" charset="0"/>
                <a:cs typeface="Times New Roman" panose="02020603050405020304" pitchFamily="18" charset="0"/>
              </a:rPr>
              <a:t>Oh, welcome to California</a:t>
            </a:r>
            <a:br>
              <a:rPr lang="en-US" dirty="0">
                <a:solidFill>
                  <a:prstClr val="black"/>
                </a:solidFill>
                <a:latin typeface="Times New Roman" panose="02020603050405020304" pitchFamily="18" charset="0"/>
                <a:cs typeface="Times New Roman" panose="02020603050405020304" pitchFamily="18" charset="0"/>
              </a:rPr>
            </a:br>
            <a:r>
              <a:rPr lang="en-US" dirty="0">
                <a:solidFill>
                  <a:prstClr val="black"/>
                </a:solidFill>
                <a:latin typeface="Times New Roman" panose="02020603050405020304" pitchFamily="18" charset="0"/>
                <a:cs typeface="Times New Roman" panose="02020603050405020304" pitchFamily="18" charset="0"/>
              </a:rPr>
              <a:t>Where the friendly farmer will take care of you</a:t>
            </a:r>
          </a:p>
          <a:p>
            <a:pPr marL="0" lvl="0" indent="0" defTabSz="914400">
              <a:spcBef>
                <a:spcPts val="600"/>
              </a:spcBef>
              <a:spcAft>
                <a:spcPts val="0"/>
              </a:spcAft>
              <a:buClrTx/>
              <a:buSzPct val="85000"/>
              <a:buNone/>
            </a:pPr>
            <a:r>
              <a:rPr lang="en-US" dirty="0">
                <a:solidFill>
                  <a:prstClr val="black"/>
                </a:solidFill>
                <a:latin typeface="Times New Roman" panose="02020603050405020304" pitchFamily="18" charset="0"/>
                <a:cs typeface="Times New Roman" panose="02020603050405020304" pitchFamily="18" charset="0"/>
              </a:rPr>
              <a:t>When the weary night embraces, sleep in shacks that could be cages</a:t>
            </a:r>
            <a:br>
              <a:rPr lang="en-US" dirty="0">
                <a:solidFill>
                  <a:prstClr val="black"/>
                </a:solidFill>
                <a:latin typeface="Times New Roman" panose="02020603050405020304" pitchFamily="18" charset="0"/>
                <a:cs typeface="Times New Roman" panose="02020603050405020304" pitchFamily="18" charset="0"/>
              </a:rPr>
            </a:br>
            <a:r>
              <a:rPr lang="en-US" dirty="0">
                <a:solidFill>
                  <a:prstClr val="black"/>
                </a:solidFill>
                <a:latin typeface="Times New Roman" panose="02020603050405020304" pitchFamily="18" charset="0"/>
                <a:cs typeface="Times New Roman" panose="02020603050405020304" pitchFamily="18" charset="0"/>
              </a:rPr>
              <a:t>They will take it from your wages, bracero</a:t>
            </a:r>
            <a:br>
              <a:rPr lang="en-US" dirty="0">
                <a:solidFill>
                  <a:prstClr val="black"/>
                </a:solidFill>
                <a:latin typeface="Times New Roman" panose="02020603050405020304" pitchFamily="18" charset="0"/>
                <a:cs typeface="Times New Roman" panose="02020603050405020304" pitchFamily="18" charset="0"/>
              </a:rPr>
            </a:br>
            <a:r>
              <a:rPr lang="en-US" dirty="0">
                <a:solidFill>
                  <a:prstClr val="black"/>
                </a:solidFill>
                <a:latin typeface="Times New Roman" panose="02020603050405020304" pitchFamily="18" charset="0"/>
                <a:cs typeface="Times New Roman" panose="02020603050405020304" pitchFamily="18" charset="0"/>
              </a:rPr>
              <a:t>Come sing about tomorrow with a jingle of the dollar</a:t>
            </a:r>
          </a:p>
        </p:txBody>
      </p:sp>
    </p:spTree>
    <p:extLst>
      <p:ext uri="{BB962C8B-B14F-4D97-AF65-F5344CB8AC3E}">
        <p14:creationId xmlns:p14="http://schemas.microsoft.com/office/powerpoint/2010/main" val="242284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“Bracero” continues…</a:t>
            </a:r>
            <a:endParaRPr lang="en-US" sz="4000" dirty="0"/>
          </a:p>
        </p:txBody>
      </p:sp>
      <p:sp>
        <p:nvSpPr>
          <p:cNvPr id="3" name="Content Placeholder 2"/>
          <p:cNvSpPr>
            <a:spLocks noGrp="1"/>
          </p:cNvSpPr>
          <p:nvPr>
            <p:ph sz="half" idx="1"/>
          </p:nvPr>
        </p:nvSpPr>
        <p:spPr>
          <a:xfrm>
            <a:off x="304800" y="1676399"/>
            <a:ext cx="4175919" cy="4876801"/>
          </a:xfrm>
        </p:spPr>
        <p:txBody>
          <a:bodyPr>
            <a:normAutofit fontScale="92500" lnSpcReduction="20000"/>
          </a:bodyPr>
          <a:lstStyle/>
          <a:p>
            <a:pPr marL="0" lvl="0" indent="0" defTabSz="914400">
              <a:spcBef>
                <a:spcPts val="0"/>
              </a:spcBef>
              <a:spcAft>
                <a:spcPts val="0"/>
              </a:spcAft>
              <a:buClrTx/>
              <a:buSzPct val="85000"/>
              <a:buNone/>
              <a:tabLst>
                <a:tab pos="457200" algn="l"/>
              </a:tabLst>
            </a:pPr>
            <a:r>
              <a:rPr lang="en-US" sz="2000" dirty="0">
                <a:solidFill>
                  <a:srgbClr val="000000"/>
                </a:solidFill>
                <a:latin typeface="Times New Roman" panose="02020603050405020304" pitchFamily="18" charset="0"/>
                <a:ea typeface="Times New Roman"/>
                <a:cs typeface="Times New Roman" panose="02020603050405020304" pitchFamily="18" charset="0"/>
              </a:rPr>
              <a:t>Y no </a:t>
            </a:r>
            <a:r>
              <a:rPr lang="es-ES" sz="2000" dirty="0">
                <a:solidFill>
                  <a:srgbClr val="000000"/>
                </a:solidFill>
                <a:latin typeface="Times New Roman" panose="02020603050405020304" pitchFamily="18" charset="0"/>
                <a:ea typeface="Times New Roman"/>
                <a:cs typeface="Times New Roman" panose="02020603050405020304" pitchFamily="18" charset="0"/>
              </a:rPr>
              <a:t>traigan</a:t>
            </a:r>
            <a:r>
              <a:rPr lang="en-US" sz="2000" dirty="0">
                <a:solidFill>
                  <a:srgbClr val="000000"/>
                </a:solidFill>
                <a:latin typeface="Times New Roman" panose="02020603050405020304" pitchFamily="18" charset="0"/>
                <a:ea typeface="Times New Roman"/>
                <a:cs typeface="Times New Roman" panose="02020603050405020304" pitchFamily="18" charset="0"/>
              </a:rPr>
              <a:t> </a:t>
            </a:r>
            <a:r>
              <a:rPr lang="en-US" sz="2000" dirty="0" err="1">
                <a:solidFill>
                  <a:srgbClr val="000000"/>
                </a:solidFill>
                <a:latin typeface="Times New Roman" panose="02020603050405020304" pitchFamily="18" charset="0"/>
                <a:ea typeface="Times New Roman"/>
                <a:cs typeface="Times New Roman" panose="02020603050405020304" pitchFamily="18" charset="0"/>
              </a:rPr>
              <a:t>ropa</a:t>
            </a:r>
            <a:r>
              <a:rPr lang="en-US" sz="2000" dirty="0">
                <a:solidFill>
                  <a:srgbClr val="000000"/>
                </a:solidFill>
                <a:latin typeface="Times New Roman" panose="02020603050405020304" pitchFamily="18" charset="0"/>
                <a:ea typeface="Times New Roman"/>
                <a:cs typeface="Times New Roman" panose="02020603050405020304" pitchFamily="18" charset="0"/>
              </a:rPr>
              <a:t> </a:t>
            </a:r>
            <a:r>
              <a:rPr lang="en-US" sz="2000" dirty="0" err="1">
                <a:solidFill>
                  <a:srgbClr val="000000"/>
                </a:solidFill>
                <a:latin typeface="Times New Roman" panose="02020603050405020304" pitchFamily="18" charset="0"/>
                <a:ea typeface="Times New Roman"/>
                <a:cs typeface="Times New Roman" panose="02020603050405020304" pitchFamily="18" charset="0"/>
              </a:rPr>
              <a:t>almidonada</a:t>
            </a:r>
            <a:endParaRPr lang="es-MX" sz="2000" dirty="0">
              <a:solidFill>
                <a:prstClr val="white"/>
              </a:solidFill>
              <a:latin typeface="Times New Roman" panose="02020603050405020304" pitchFamily="18" charset="0"/>
              <a:cs typeface="Times New Roman" panose="02020603050405020304" pitchFamily="18" charset="0"/>
            </a:endParaRPr>
          </a:p>
          <a:p>
            <a:pPr marL="0" lvl="0" indent="0" defTabSz="914400">
              <a:spcBef>
                <a:spcPts val="0"/>
              </a:spcBef>
              <a:spcAft>
                <a:spcPts val="0"/>
              </a:spcAft>
              <a:buClrTx/>
              <a:buSzPct val="85000"/>
              <a:buNone/>
              <a:tabLst>
                <a:tab pos="457200" algn="l"/>
              </a:tabLst>
            </a:pPr>
            <a:r>
              <a:rPr lang="en-US" sz="2000" dirty="0">
                <a:solidFill>
                  <a:srgbClr val="000000"/>
                </a:solidFill>
                <a:latin typeface="Times New Roman" panose="02020603050405020304" pitchFamily="18" charset="0"/>
                <a:ea typeface="Times New Roman"/>
                <a:cs typeface="Times New Roman" panose="02020603050405020304" pitchFamily="18" charset="0"/>
              </a:rPr>
              <a:t>Bracero</a:t>
            </a:r>
            <a:endParaRPr lang="es-MX" sz="2000" dirty="0">
              <a:solidFill>
                <a:prstClr val="white"/>
              </a:solidFill>
              <a:latin typeface="Times New Roman" panose="02020603050405020304" pitchFamily="18" charset="0"/>
              <a:cs typeface="Times New Roman" panose="02020603050405020304" pitchFamily="18" charset="0"/>
            </a:endParaRPr>
          </a:p>
          <a:p>
            <a:pPr marL="0" lvl="0" indent="0" defTabSz="914400">
              <a:spcBef>
                <a:spcPts val="0"/>
              </a:spcBef>
              <a:spcAft>
                <a:spcPts val="0"/>
              </a:spcAft>
              <a:buClrTx/>
              <a:buSzPct val="85000"/>
              <a:buNone/>
              <a:tabLst>
                <a:tab pos="457200" algn="l"/>
              </a:tabLst>
            </a:pPr>
            <a:r>
              <a:rPr lang="en-US" sz="2000" dirty="0">
                <a:solidFill>
                  <a:srgbClr val="000000"/>
                </a:solidFill>
                <a:latin typeface="Times New Roman" panose="02020603050405020304" pitchFamily="18" charset="0"/>
                <a:ea typeface="Times New Roman"/>
                <a:cs typeface="Times New Roman" panose="02020603050405020304" pitchFamily="18" charset="0"/>
              </a:rPr>
              <a:t>¡Oh! </a:t>
            </a:r>
            <a:r>
              <a:rPr lang="es-MX" sz="2000" dirty="0">
                <a:solidFill>
                  <a:srgbClr val="000000"/>
                </a:solidFill>
                <a:latin typeface="Times New Roman" panose="02020603050405020304" pitchFamily="18" charset="0"/>
                <a:ea typeface="Times New Roman"/>
                <a:cs typeface="Times New Roman" panose="02020603050405020304" pitchFamily="18" charset="0"/>
              </a:rPr>
              <a:t>Bienvenidos</a:t>
            </a:r>
            <a:r>
              <a:rPr lang="en-US" sz="2000" dirty="0">
                <a:solidFill>
                  <a:srgbClr val="000000"/>
                </a:solidFill>
                <a:latin typeface="Times New Roman" panose="02020603050405020304" pitchFamily="18" charset="0"/>
                <a:ea typeface="Times New Roman"/>
                <a:cs typeface="Times New Roman" panose="02020603050405020304" pitchFamily="18" charset="0"/>
              </a:rPr>
              <a:t> a California</a:t>
            </a:r>
            <a:endParaRPr lang="es-MX" sz="2000" dirty="0">
              <a:solidFill>
                <a:prstClr val="white"/>
              </a:solidFill>
              <a:latin typeface="Times New Roman" panose="02020603050405020304" pitchFamily="18" charset="0"/>
              <a:cs typeface="Times New Roman" panose="02020603050405020304" pitchFamily="18" charset="0"/>
            </a:endParaRPr>
          </a:p>
          <a:p>
            <a:pPr marL="0" lvl="0" indent="0" defTabSz="914400">
              <a:spcBef>
                <a:spcPts val="0"/>
              </a:spcBef>
              <a:spcAft>
                <a:spcPts val="0"/>
              </a:spcAft>
              <a:buClrTx/>
              <a:buSzPct val="85000"/>
              <a:buNone/>
              <a:tabLst>
                <a:tab pos="457200" algn="l"/>
              </a:tabLst>
            </a:pPr>
            <a:r>
              <a:rPr lang="es-ES" sz="2000" dirty="0">
                <a:solidFill>
                  <a:srgbClr val="000000"/>
                </a:solidFill>
                <a:latin typeface="Times New Roman" panose="02020603050405020304" pitchFamily="18" charset="0"/>
                <a:ea typeface="Times New Roman"/>
                <a:cs typeface="Times New Roman" panose="02020603050405020304" pitchFamily="18" charset="0"/>
              </a:rPr>
              <a:t>Donde los amables rancheros cuidarán de ustedes</a:t>
            </a:r>
            <a:endParaRPr lang="es-MX" sz="2000" dirty="0">
              <a:solidFill>
                <a:prstClr val="white"/>
              </a:solidFill>
              <a:latin typeface="Times New Roman" panose="02020603050405020304" pitchFamily="18" charset="0"/>
              <a:cs typeface="Times New Roman" panose="02020603050405020304" pitchFamily="18" charset="0"/>
            </a:endParaRPr>
          </a:p>
          <a:p>
            <a:pPr marL="0" lvl="0" indent="0" defTabSz="914400">
              <a:spcBef>
                <a:spcPts val="0"/>
              </a:spcBef>
              <a:spcAft>
                <a:spcPts val="0"/>
              </a:spcAft>
              <a:buClrTx/>
              <a:buSzPct val="85000"/>
              <a:buNone/>
              <a:tabLst>
                <a:tab pos="457200" algn="l"/>
              </a:tabLst>
            </a:pPr>
            <a:r>
              <a:rPr lang="es-MX" sz="2000" dirty="0">
                <a:solidFill>
                  <a:srgbClr val="000000"/>
                </a:solidFill>
                <a:latin typeface="Times New Roman" panose="02020603050405020304" pitchFamily="18" charset="0"/>
                <a:ea typeface="Times New Roman"/>
                <a:cs typeface="Times New Roman" panose="02020603050405020304" pitchFamily="18" charset="0"/>
              </a:rPr>
              <a:t>Los hombres de aquí son holgazanes y dan demasiados problemas, además tendríamos que pagarles doble</a:t>
            </a:r>
            <a:endParaRPr lang="es-MX" sz="2000" dirty="0">
              <a:solidFill>
                <a:prstClr val="white"/>
              </a:solidFill>
              <a:latin typeface="Times New Roman" panose="02020603050405020304" pitchFamily="18" charset="0"/>
              <a:cs typeface="Times New Roman" panose="02020603050405020304" pitchFamily="18" charset="0"/>
            </a:endParaRPr>
          </a:p>
          <a:p>
            <a:pPr marL="0" lvl="0" indent="0" defTabSz="914400">
              <a:spcBef>
                <a:spcPts val="0"/>
              </a:spcBef>
              <a:spcAft>
                <a:spcPts val="0"/>
              </a:spcAft>
              <a:buClrTx/>
              <a:buSzPct val="85000"/>
              <a:buNone/>
              <a:tabLst>
                <a:tab pos="457200" algn="l"/>
              </a:tabLst>
            </a:pPr>
            <a:r>
              <a:rPr lang="en-US" sz="2000" dirty="0">
                <a:solidFill>
                  <a:srgbClr val="000000"/>
                </a:solidFill>
                <a:latin typeface="Times New Roman" panose="02020603050405020304" pitchFamily="18" charset="0"/>
                <a:ea typeface="Times New Roman"/>
                <a:cs typeface="Times New Roman" panose="02020603050405020304" pitchFamily="18" charset="0"/>
              </a:rPr>
              <a:t>Bracero</a:t>
            </a:r>
            <a:endParaRPr lang="es-MX" sz="2000" dirty="0">
              <a:solidFill>
                <a:prstClr val="white"/>
              </a:solidFill>
              <a:latin typeface="Times New Roman" panose="02020603050405020304" pitchFamily="18" charset="0"/>
              <a:cs typeface="Times New Roman" panose="02020603050405020304" pitchFamily="18" charset="0"/>
            </a:endParaRPr>
          </a:p>
          <a:p>
            <a:pPr marL="0" lvl="0" indent="0" defTabSz="914400">
              <a:spcBef>
                <a:spcPts val="0"/>
              </a:spcBef>
              <a:spcAft>
                <a:spcPts val="0"/>
              </a:spcAft>
              <a:buClrTx/>
              <a:buSzPct val="85000"/>
              <a:buNone/>
              <a:tabLst>
                <a:tab pos="457200" algn="l"/>
              </a:tabLst>
            </a:pPr>
            <a:r>
              <a:rPr lang="es-MX" sz="2000" dirty="0">
                <a:solidFill>
                  <a:srgbClr val="000000"/>
                </a:solidFill>
                <a:latin typeface="Times New Roman" panose="02020603050405020304" pitchFamily="18" charset="0"/>
                <a:ea typeface="Times New Roman"/>
                <a:cs typeface="Times New Roman" panose="02020603050405020304" pitchFamily="18" charset="0"/>
              </a:rPr>
              <a:t>Pero si sienten que se están debilitando, si sienten que el ritmo los está matando</a:t>
            </a:r>
            <a:endParaRPr lang="es-MX" sz="2000" dirty="0">
              <a:solidFill>
                <a:prstClr val="white"/>
              </a:solidFill>
              <a:latin typeface="Times New Roman" panose="02020603050405020304" pitchFamily="18" charset="0"/>
              <a:cs typeface="Times New Roman" panose="02020603050405020304" pitchFamily="18" charset="0"/>
            </a:endParaRPr>
          </a:p>
          <a:p>
            <a:pPr marL="0" lvl="0" indent="0" defTabSz="914400">
              <a:spcBef>
                <a:spcPts val="0"/>
              </a:spcBef>
              <a:spcAft>
                <a:spcPts val="0"/>
              </a:spcAft>
              <a:buClrTx/>
              <a:buSzPct val="85000"/>
              <a:buNone/>
              <a:tabLst>
                <a:tab pos="457200" algn="l"/>
              </a:tabLst>
            </a:pPr>
            <a:r>
              <a:rPr lang="es-MX" sz="2000" dirty="0">
                <a:solidFill>
                  <a:srgbClr val="000000"/>
                </a:solidFill>
                <a:latin typeface="Times New Roman" panose="02020603050405020304" pitchFamily="18" charset="0"/>
                <a:ea typeface="Times New Roman"/>
                <a:cs typeface="Times New Roman" panose="02020603050405020304" pitchFamily="18" charset="0"/>
              </a:rPr>
              <a:t>Recuerden que, hay otros que están dispuestos</a:t>
            </a:r>
            <a:endParaRPr lang="es-MX" sz="2000" dirty="0">
              <a:solidFill>
                <a:prstClr val="white"/>
              </a:solidFill>
              <a:latin typeface="Times New Roman" panose="02020603050405020304" pitchFamily="18" charset="0"/>
              <a:cs typeface="Times New Roman" panose="02020603050405020304" pitchFamily="18" charset="0"/>
            </a:endParaRPr>
          </a:p>
          <a:p>
            <a:pPr marL="0" lvl="0" indent="0" defTabSz="914400">
              <a:spcBef>
                <a:spcPts val="0"/>
              </a:spcBef>
              <a:spcAft>
                <a:spcPts val="0"/>
              </a:spcAft>
              <a:buClrTx/>
              <a:buSzPct val="85000"/>
              <a:buNone/>
              <a:tabLst>
                <a:tab pos="457200" algn="l"/>
              </a:tabLst>
            </a:pPr>
            <a:r>
              <a:rPr lang="en-US" sz="2000" dirty="0">
                <a:solidFill>
                  <a:srgbClr val="000000"/>
                </a:solidFill>
                <a:latin typeface="Times New Roman" panose="02020603050405020304" pitchFamily="18" charset="0"/>
                <a:ea typeface="Times New Roman"/>
                <a:cs typeface="Times New Roman" panose="02020603050405020304" pitchFamily="18" charset="0"/>
              </a:rPr>
              <a:t>Bracero</a:t>
            </a:r>
            <a:endParaRPr lang="es-MX" sz="2000" dirty="0">
              <a:solidFill>
                <a:prstClr val="white"/>
              </a:solidFill>
              <a:latin typeface="Times New Roman" panose="02020603050405020304" pitchFamily="18" charset="0"/>
              <a:cs typeface="Times New Roman" panose="02020603050405020304" pitchFamily="18" charset="0"/>
            </a:endParaRPr>
          </a:p>
          <a:p>
            <a:pPr marL="0" lvl="0" indent="0" defTabSz="914400">
              <a:spcBef>
                <a:spcPts val="0"/>
              </a:spcBef>
              <a:spcAft>
                <a:spcPts val="0"/>
              </a:spcAft>
              <a:buClrTx/>
              <a:buSzPct val="85000"/>
              <a:buNone/>
              <a:tabLst>
                <a:tab pos="457200" algn="l"/>
              </a:tabLst>
            </a:pPr>
            <a:r>
              <a:rPr lang="en-US" sz="2000" dirty="0">
                <a:solidFill>
                  <a:srgbClr val="000000"/>
                </a:solidFill>
                <a:latin typeface="Times New Roman" panose="02020603050405020304" pitchFamily="18" charset="0"/>
                <a:ea typeface="Times New Roman"/>
                <a:cs typeface="Times New Roman" panose="02020603050405020304" pitchFamily="18" charset="0"/>
              </a:rPr>
              <a:t>¡Oh! </a:t>
            </a:r>
            <a:r>
              <a:rPr lang="es-ES" sz="2000" dirty="0">
                <a:solidFill>
                  <a:srgbClr val="000000"/>
                </a:solidFill>
                <a:latin typeface="Times New Roman" panose="02020603050405020304" pitchFamily="18" charset="0"/>
                <a:ea typeface="Times New Roman"/>
                <a:cs typeface="Times New Roman" panose="02020603050405020304" pitchFamily="18" charset="0"/>
              </a:rPr>
              <a:t>Bienvenidos</a:t>
            </a:r>
            <a:r>
              <a:rPr lang="en-US" sz="2000" dirty="0">
                <a:solidFill>
                  <a:srgbClr val="000000"/>
                </a:solidFill>
                <a:latin typeface="Times New Roman" panose="02020603050405020304" pitchFamily="18" charset="0"/>
                <a:ea typeface="Times New Roman"/>
                <a:cs typeface="Times New Roman" panose="02020603050405020304" pitchFamily="18" charset="0"/>
              </a:rPr>
              <a:t> a California</a:t>
            </a:r>
            <a:endParaRPr lang="es-MX" sz="2000" dirty="0">
              <a:solidFill>
                <a:prstClr val="white"/>
              </a:solidFill>
              <a:latin typeface="Times New Roman" panose="02020603050405020304" pitchFamily="18" charset="0"/>
              <a:cs typeface="Times New Roman" panose="02020603050405020304" pitchFamily="18" charset="0"/>
            </a:endParaRPr>
          </a:p>
          <a:p>
            <a:pPr marL="0" lvl="0" indent="0" defTabSz="914400">
              <a:spcBef>
                <a:spcPts val="0"/>
              </a:spcBef>
              <a:spcAft>
                <a:spcPts val="0"/>
              </a:spcAft>
              <a:buClrTx/>
              <a:buSzPct val="85000"/>
              <a:buNone/>
              <a:tabLst>
                <a:tab pos="457200" algn="l"/>
              </a:tabLst>
            </a:pPr>
            <a:r>
              <a:rPr lang="es-ES" sz="2000" dirty="0">
                <a:solidFill>
                  <a:srgbClr val="000000"/>
                </a:solidFill>
                <a:latin typeface="Times New Roman" panose="02020603050405020304" pitchFamily="18" charset="0"/>
                <a:ea typeface="Times New Roman"/>
                <a:cs typeface="Times New Roman" panose="02020603050405020304" pitchFamily="18" charset="0"/>
              </a:rPr>
              <a:t>Donde los amables rancheros cuidarán de ustedes</a:t>
            </a:r>
            <a:endParaRPr lang="es-MX" sz="2000" dirty="0">
              <a:solidFill>
                <a:prstClr val="white"/>
              </a:solidFill>
              <a:latin typeface="Times New Roman" panose="02020603050405020304" pitchFamily="18"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4663280" y="1809748"/>
            <a:ext cx="3642519" cy="4591051"/>
          </a:xfrm>
        </p:spPr>
        <p:txBody>
          <a:bodyPr>
            <a:normAutofit fontScale="92500" lnSpcReduction="20000"/>
          </a:bodyPr>
          <a:lstStyle/>
          <a:p>
            <a:pPr marL="0" indent="0">
              <a:spcBef>
                <a:spcPts val="600"/>
              </a:spcBef>
              <a:spcAft>
                <a:spcPts val="0"/>
              </a:spcAft>
              <a:buClrTx/>
              <a:buNone/>
            </a:pPr>
            <a:r>
              <a:rPr lang="en-US" sz="2200" dirty="0">
                <a:solidFill>
                  <a:schemeClr val="tx2">
                    <a:lumMod val="10000"/>
                  </a:schemeClr>
                </a:solidFill>
                <a:latin typeface="Times New Roman" panose="02020603050405020304" pitchFamily="18" charset="0"/>
                <a:cs typeface="Times New Roman" panose="02020603050405020304" pitchFamily="18" charset="0"/>
              </a:rPr>
              <a:t>And forget your crooked collar,</a:t>
            </a:r>
          </a:p>
          <a:p>
            <a:pPr marL="0" indent="0">
              <a:spcBef>
                <a:spcPts val="600"/>
              </a:spcBef>
              <a:spcAft>
                <a:spcPts val="0"/>
              </a:spcAft>
              <a:buClrTx/>
              <a:buNone/>
            </a:pPr>
            <a:r>
              <a:rPr lang="en-US" sz="2200" dirty="0">
                <a:solidFill>
                  <a:schemeClr val="tx2">
                    <a:lumMod val="10000"/>
                  </a:schemeClr>
                </a:solidFill>
                <a:latin typeface="Times New Roman" panose="02020603050405020304" pitchFamily="18" charset="0"/>
                <a:cs typeface="Times New Roman" panose="02020603050405020304" pitchFamily="18" charset="0"/>
              </a:rPr>
              <a:t>Bracero</a:t>
            </a:r>
          </a:p>
          <a:p>
            <a:pPr marL="0" indent="0">
              <a:spcBef>
                <a:spcPts val="600"/>
              </a:spcBef>
              <a:spcAft>
                <a:spcPts val="0"/>
              </a:spcAft>
              <a:buClrTx/>
              <a:buNone/>
            </a:pPr>
            <a:r>
              <a:rPr lang="en-US" sz="2200" dirty="0">
                <a:solidFill>
                  <a:schemeClr val="tx2">
                    <a:lumMod val="10000"/>
                  </a:schemeClr>
                </a:solidFill>
                <a:latin typeface="Times New Roman" panose="02020603050405020304" pitchFamily="18" charset="0"/>
                <a:cs typeface="Times New Roman" panose="02020603050405020304" pitchFamily="18" charset="0"/>
              </a:rPr>
              <a:t>Oh, welcome to California</a:t>
            </a:r>
            <a:br>
              <a:rPr lang="en-US" sz="2200" dirty="0">
                <a:solidFill>
                  <a:schemeClr val="tx2">
                    <a:lumMod val="10000"/>
                  </a:schemeClr>
                </a:solidFill>
                <a:latin typeface="Times New Roman" panose="02020603050405020304" pitchFamily="18" charset="0"/>
                <a:cs typeface="Times New Roman" panose="02020603050405020304" pitchFamily="18" charset="0"/>
              </a:rPr>
            </a:br>
            <a:r>
              <a:rPr lang="en-US" sz="2200" dirty="0">
                <a:solidFill>
                  <a:schemeClr val="tx2">
                    <a:lumMod val="10000"/>
                  </a:schemeClr>
                </a:solidFill>
                <a:latin typeface="Times New Roman" panose="02020603050405020304" pitchFamily="18" charset="0"/>
                <a:cs typeface="Times New Roman" panose="02020603050405020304" pitchFamily="18" charset="0"/>
              </a:rPr>
              <a:t>Where the friendly farmer will take care of you</a:t>
            </a:r>
          </a:p>
          <a:p>
            <a:pPr marL="0" indent="0">
              <a:spcBef>
                <a:spcPts val="600"/>
              </a:spcBef>
              <a:spcAft>
                <a:spcPts val="0"/>
              </a:spcAft>
              <a:buClrTx/>
              <a:buNone/>
            </a:pPr>
            <a:r>
              <a:rPr lang="en-US" sz="2200" dirty="0">
                <a:solidFill>
                  <a:schemeClr val="tx2">
                    <a:lumMod val="10000"/>
                  </a:schemeClr>
                </a:solidFill>
                <a:latin typeface="Times New Roman" panose="02020603050405020304" pitchFamily="18" charset="0"/>
                <a:cs typeface="Times New Roman" panose="02020603050405020304" pitchFamily="18" charset="0"/>
              </a:rPr>
              <a:t>And the local men are lazy, and they make too much of trouble</a:t>
            </a:r>
            <a:br>
              <a:rPr lang="en-US" sz="2200" dirty="0">
                <a:solidFill>
                  <a:schemeClr val="tx2">
                    <a:lumMod val="10000"/>
                  </a:schemeClr>
                </a:solidFill>
                <a:latin typeface="Times New Roman" panose="02020603050405020304" pitchFamily="18" charset="0"/>
                <a:cs typeface="Times New Roman" panose="02020603050405020304" pitchFamily="18" charset="0"/>
              </a:rPr>
            </a:br>
            <a:r>
              <a:rPr lang="en-US" sz="2200" dirty="0">
                <a:solidFill>
                  <a:schemeClr val="tx2">
                    <a:lumMod val="10000"/>
                  </a:schemeClr>
                </a:solidFill>
                <a:latin typeface="Times New Roman" panose="02020603050405020304" pitchFamily="18" charset="0"/>
                <a:cs typeface="Times New Roman" panose="02020603050405020304" pitchFamily="18" charset="0"/>
              </a:rPr>
              <a:t>Besides we'd have to pay them double, bracero</a:t>
            </a:r>
            <a:br>
              <a:rPr lang="en-US" sz="2200" dirty="0">
                <a:solidFill>
                  <a:schemeClr val="tx2">
                    <a:lumMod val="10000"/>
                  </a:schemeClr>
                </a:solidFill>
                <a:latin typeface="Times New Roman" panose="02020603050405020304" pitchFamily="18" charset="0"/>
                <a:cs typeface="Times New Roman" panose="02020603050405020304" pitchFamily="18" charset="0"/>
              </a:rPr>
            </a:br>
            <a:r>
              <a:rPr lang="en-US" sz="2200" dirty="0">
                <a:solidFill>
                  <a:schemeClr val="tx2">
                    <a:lumMod val="10000"/>
                  </a:schemeClr>
                </a:solidFill>
                <a:latin typeface="Times New Roman" panose="02020603050405020304" pitchFamily="18" charset="0"/>
                <a:cs typeface="Times New Roman" panose="02020603050405020304" pitchFamily="18" charset="0"/>
              </a:rPr>
              <a:t>But if you feel you're </a:t>
            </a:r>
            <a:r>
              <a:rPr lang="en-US" sz="2200" dirty="0" err="1">
                <a:solidFill>
                  <a:schemeClr val="tx2">
                    <a:lumMod val="10000"/>
                  </a:schemeClr>
                </a:solidFill>
                <a:latin typeface="Times New Roman" panose="02020603050405020304" pitchFamily="18" charset="0"/>
                <a:cs typeface="Times New Roman" panose="02020603050405020304" pitchFamily="18" charset="0"/>
              </a:rPr>
              <a:t>fallin</a:t>
            </a:r>
            <a:r>
              <a:rPr lang="en-US" sz="2200" dirty="0">
                <a:solidFill>
                  <a:schemeClr val="tx2">
                    <a:lumMod val="10000"/>
                  </a:schemeClr>
                </a:solidFill>
                <a:latin typeface="Times New Roman" panose="02020603050405020304" pitchFamily="18" charset="0"/>
                <a:cs typeface="Times New Roman" panose="02020603050405020304" pitchFamily="18" charset="0"/>
              </a:rPr>
              <a:t>', if you find the pace is killing</a:t>
            </a:r>
            <a:br>
              <a:rPr lang="en-US" sz="2200" dirty="0">
                <a:solidFill>
                  <a:schemeClr val="tx2">
                    <a:lumMod val="10000"/>
                  </a:schemeClr>
                </a:solidFill>
                <a:latin typeface="Times New Roman" panose="02020603050405020304" pitchFamily="18" charset="0"/>
                <a:cs typeface="Times New Roman" panose="02020603050405020304" pitchFamily="18" charset="0"/>
              </a:rPr>
            </a:br>
            <a:r>
              <a:rPr lang="en-US" sz="2200" dirty="0">
                <a:solidFill>
                  <a:schemeClr val="tx2">
                    <a:lumMod val="10000"/>
                  </a:schemeClr>
                </a:solidFill>
                <a:latin typeface="Times New Roman" panose="02020603050405020304" pitchFamily="18" charset="0"/>
                <a:cs typeface="Times New Roman" panose="02020603050405020304" pitchFamily="18" charset="0"/>
              </a:rPr>
              <a:t>There are others who are willing, bracero</a:t>
            </a:r>
          </a:p>
          <a:p>
            <a:pPr marL="0" indent="0">
              <a:spcBef>
                <a:spcPts val="600"/>
              </a:spcBef>
              <a:spcAft>
                <a:spcPts val="0"/>
              </a:spcAft>
              <a:buClrTx/>
              <a:buNone/>
            </a:pPr>
            <a:r>
              <a:rPr lang="en-US" sz="2200" dirty="0">
                <a:solidFill>
                  <a:schemeClr val="tx2">
                    <a:lumMod val="10000"/>
                  </a:schemeClr>
                </a:solidFill>
                <a:latin typeface="Times New Roman" panose="02020603050405020304" pitchFamily="18" charset="0"/>
                <a:cs typeface="Times New Roman" panose="02020603050405020304" pitchFamily="18" charset="0"/>
              </a:rPr>
              <a:t>Oh, welcome to California</a:t>
            </a:r>
            <a:br>
              <a:rPr lang="en-US" sz="2200" dirty="0">
                <a:solidFill>
                  <a:schemeClr val="tx2">
                    <a:lumMod val="10000"/>
                  </a:schemeClr>
                </a:solidFill>
                <a:latin typeface="Times New Roman" panose="02020603050405020304" pitchFamily="18" charset="0"/>
                <a:cs typeface="Times New Roman" panose="02020603050405020304" pitchFamily="18" charset="0"/>
              </a:rPr>
            </a:br>
            <a:r>
              <a:rPr lang="en-US" sz="2200" dirty="0">
                <a:solidFill>
                  <a:schemeClr val="tx2">
                    <a:lumMod val="10000"/>
                  </a:schemeClr>
                </a:solidFill>
                <a:latin typeface="Times New Roman" panose="02020603050405020304" pitchFamily="18" charset="0"/>
                <a:cs typeface="Times New Roman" panose="02020603050405020304" pitchFamily="18" charset="0"/>
              </a:rPr>
              <a:t>Where the friendly farmers will take care of you</a:t>
            </a:r>
          </a:p>
          <a:p>
            <a:endParaRPr lang="en-US" dirty="0"/>
          </a:p>
        </p:txBody>
      </p:sp>
    </p:spTree>
    <p:extLst>
      <p:ext uri="{BB962C8B-B14F-4D97-AF65-F5344CB8AC3E}">
        <p14:creationId xmlns:p14="http://schemas.microsoft.com/office/powerpoint/2010/main" val="366699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Explanation of Methods used</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009442" y="1809749"/>
            <a:ext cx="3471277" cy="3840480"/>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During the 1950’s in the XX century translation studies </a:t>
            </a:r>
            <a:r>
              <a:rPr lang="en-US" sz="2200" dirty="0" smtClean="0">
                <a:latin typeface="Times New Roman" panose="02020603050405020304" pitchFamily="18" charset="0"/>
                <a:cs typeface="Times New Roman" panose="02020603050405020304" pitchFamily="18" charset="0"/>
              </a:rPr>
              <a:t>developed</a:t>
            </a:r>
            <a:r>
              <a:rPr lang="en-US" sz="2000" dirty="0" smtClean="0">
                <a:latin typeface="Times New Roman" panose="02020603050405020304" pitchFamily="18" charset="0"/>
                <a:cs typeface="Times New Roman" panose="02020603050405020304" pitchFamily="18" charset="0"/>
              </a:rPr>
              <a:t> theories that dealt with </a:t>
            </a:r>
            <a:r>
              <a:rPr lang="en-US" sz="2400" dirty="0" smtClean="0">
                <a:latin typeface="Times New Roman" panose="02020603050405020304" pitchFamily="18" charset="0"/>
                <a:cs typeface="Times New Roman" panose="02020603050405020304" pitchFamily="18" charset="0"/>
              </a:rPr>
              <a:t>explaining</a:t>
            </a:r>
            <a:r>
              <a:rPr lang="en-US" sz="2000" dirty="0" smtClean="0">
                <a:latin typeface="Times New Roman" panose="02020603050405020304" pitchFamily="18" charset="0"/>
                <a:cs typeface="Times New Roman" panose="02020603050405020304" pitchFamily="18" charset="0"/>
              </a:rPr>
              <a:t> the methods used by the translator when a literal translation is not possible</a:t>
            </a:r>
            <a:endParaRPr lang="en-US" sz="2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663280" y="1447800"/>
            <a:ext cx="4175920" cy="4953000"/>
          </a:xfrm>
        </p:spPr>
        <p:txBody>
          <a:bodyPr>
            <a:norm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Transposition is the basic method that seeks a different structure that renders an equivalent meaning</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Modulation tries to find an idiomatic expression in the target language</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Adaptation looks for a different form of expressing the same thought without changing the deep meaning that the author conveyed.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53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Times New Roman" panose="02020603050405020304" pitchFamily="18" charset="0"/>
                <a:cs typeface="Times New Roman" panose="02020603050405020304" pitchFamily="18" charset="0"/>
              </a:rPr>
              <a:t>Literal translation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04800" y="1524000"/>
            <a:ext cx="4114801" cy="4876800"/>
          </a:xfrm>
        </p:spPr>
        <p:txBody>
          <a:bodyPr/>
          <a:lstStyle/>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xample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literal </a:t>
            </a:r>
            <a:r>
              <a:rPr lang="en-US" sz="2400" b="1" dirty="0" smtClean="0">
                <a:latin typeface="Times New Roman" panose="02020603050405020304" pitchFamily="18" charset="0"/>
                <a:cs typeface="Times New Roman" panose="02020603050405020304" pitchFamily="18" charset="0"/>
              </a:rPr>
              <a:t>translation</a:t>
            </a:r>
            <a:r>
              <a:rPr lang="en-US" sz="2400" dirty="0" smtClean="0">
                <a:latin typeface="Times New Roman" panose="02020603050405020304" pitchFamily="18" charset="0"/>
                <a:cs typeface="Times New Roman" panose="02020603050405020304" pitchFamily="18" charset="0"/>
              </a:rPr>
              <a:t>, which means,  </a:t>
            </a:r>
            <a:r>
              <a:rPr lang="en-US" sz="2400" dirty="0">
                <a:latin typeface="Times New Roman" panose="02020603050405020304" pitchFamily="18" charset="0"/>
                <a:cs typeface="Times New Roman" panose="02020603050405020304" pitchFamily="18" charset="0"/>
              </a:rPr>
              <a:t>word for </a:t>
            </a:r>
            <a:r>
              <a:rPr lang="en-US" sz="2400" dirty="0" smtClean="0">
                <a:latin typeface="Times New Roman" panose="02020603050405020304" pitchFamily="18" charset="0"/>
                <a:cs typeface="Times New Roman" panose="02020603050405020304" pitchFamily="18" charset="0"/>
              </a:rPr>
              <a:t>word</a:t>
            </a:r>
          </a:p>
          <a:p>
            <a:pPr lvl="1">
              <a:buFont typeface="Wingdings" panose="05000000000000000000" pitchFamily="2" charset="2"/>
              <a:buChar char="Ø"/>
            </a:pPr>
            <a:r>
              <a:rPr lang="en-US" sz="2400" dirty="0" smtClean="0"/>
              <a:t>Oh! </a:t>
            </a:r>
            <a:r>
              <a:rPr lang="en-US" sz="2400" dirty="0" smtClean="0">
                <a:latin typeface="Times New Roman" panose="02020603050405020304" pitchFamily="18" charset="0"/>
                <a:cs typeface="Times New Roman" panose="02020603050405020304" pitchFamily="18" charset="0"/>
              </a:rPr>
              <a:t>Welcome to California</a:t>
            </a:r>
          </a:p>
          <a:p>
            <a:pPr marL="754380" lvl="2" indent="-342900">
              <a:spcBef>
                <a:spcPts val="600"/>
              </a:spcBef>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¡Oh! </a:t>
            </a:r>
            <a:r>
              <a:rPr lang="es-ES" sz="2400" dirty="0">
                <a:solidFill>
                  <a:schemeClr val="tx1"/>
                </a:solidFill>
                <a:latin typeface="Times New Roman" panose="02020603050405020304" pitchFamily="18" charset="0"/>
                <a:cs typeface="Times New Roman" panose="02020603050405020304" pitchFamily="18" charset="0"/>
              </a:rPr>
              <a:t>Bienvenidos</a:t>
            </a:r>
            <a:r>
              <a:rPr lang="en-US" sz="2400" dirty="0">
                <a:solidFill>
                  <a:schemeClr val="tx1"/>
                </a:solidFill>
                <a:latin typeface="Times New Roman" panose="02020603050405020304" pitchFamily="18" charset="0"/>
                <a:cs typeface="Times New Roman" panose="02020603050405020304" pitchFamily="18" charset="0"/>
              </a:rPr>
              <a:t> a </a:t>
            </a:r>
            <a:r>
              <a:rPr lang="en-US" sz="2400" dirty="0" smtClean="0">
                <a:solidFill>
                  <a:schemeClr val="tx1"/>
                </a:solidFill>
                <a:latin typeface="Times New Roman" panose="02020603050405020304" pitchFamily="18" charset="0"/>
                <a:cs typeface="Times New Roman" panose="02020603050405020304" pitchFamily="18" charset="0"/>
              </a:rPr>
              <a:t>California</a:t>
            </a:r>
          </a:p>
          <a:p>
            <a:pPr marL="411480" lvl="2" indent="0">
              <a:spcBef>
                <a:spcPts val="600"/>
              </a:spcBef>
              <a:buClrTx/>
              <a:buNone/>
            </a:pPr>
            <a:r>
              <a:rPr lang="en-US" sz="2400" dirty="0" smtClean="0">
                <a:solidFill>
                  <a:schemeClr val="tx1"/>
                </a:solidFill>
                <a:latin typeface="Times New Roman" panose="02020603050405020304" pitchFamily="18" charset="0"/>
                <a:cs typeface="Times New Roman" panose="02020603050405020304" pitchFamily="18" charset="0"/>
              </a:rPr>
              <a:t>We find that it sounds good and have not changed the meaning of the author’s message</a:t>
            </a:r>
            <a:endParaRPr lang="es-MX" sz="2400" dirty="0">
              <a:solidFill>
                <a:schemeClr val="tx1"/>
              </a:solidFill>
              <a:latin typeface="Times New Roman" panose="02020603050405020304" pitchFamily="18" charset="0"/>
              <a:cs typeface="Times New Roman" panose="02020603050405020304" pitchFamily="18" charset="0"/>
            </a:endParaRPr>
          </a:p>
          <a:p>
            <a:pPr>
              <a:buClrTx/>
            </a:pPr>
            <a:endParaRPr lang="en-US" sz="20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2438400"/>
            <a:ext cx="2946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01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Transposition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81000" y="1524001"/>
            <a:ext cx="4495800" cy="4648200"/>
          </a:xfrm>
        </p:spPr>
        <p:txBody>
          <a:bodyPr>
            <a:noAutofit/>
          </a:bodyPr>
          <a:lstStyle/>
          <a:p>
            <a:pPr marL="0" indent="0">
              <a:buNone/>
            </a:pPr>
            <a:r>
              <a:rPr lang="en-US" sz="2400" dirty="0" smtClean="0">
                <a:latin typeface="Times New Roman" panose="02020603050405020304" pitchFamily="18" charset="0"/>
                <a:cs typeface="Times New Roman" panose="02020603050405020304" pitchFamily="18" charset="0"/>
              </a:rPr>
              <a:t>Example: </a:t>
            </a:r>
          </a:p>
          <a:p>
            <a:pPr lvl="1">
              <a:buFont typeface="Wingdings" panose="05000000000000000000" pitchFamily="2" charset="2"/>
              <a:buChar char="Ø"/>
            </a:pPr>
            <a:r>
              <a:rPr lang="en-US" sz="2400" i="1" dirty="0" smtClean="0">
                <a:latin typeface="Times New Roman" panose="02020603050405020304" pitchFamily="18" charset="0"/>
                <a:cs typeface="Times New Roman" panose="02020603050405020304" pitchFamily="18" charset="0"/>
              </a:rPr>
              <a:t>Wade</a:t>
            </a:r>
            <a:r>
              <a:rPr lang="en-US" sz="2400" dirty="0" smtClean="0">
                <a:latin typeface="Times New Roman" panose="02020603050405020304" pitchFamily="18" charset="0"/>
                <a:cs typeface="Times New Roman" panose="02020603050405020304" pitchFamily="18" charset="0"/>
              </a:rPr>
              <a:t> into the river through the </a:t>
            </a:r>
            <a:r>
              <a:rPr lang="en-US" sz="2400" i="1" dirty="0" smtClean="0">
                <a:latin typeface="Times New Roman" panose="02020603050405020304" pitchFamily="18" charset="0"/>
                <a:cs typeface="Times New Roman" panose="02020603050405020304" pitchFamily="18" charset="0"/>
              </a:rPr>
              <a:t>rippling shallow water</a:t>
            </a:r>
          </a:p>
          <a:p>
            <a:pPr lvl="1">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Atravesando el rio entre aguas mansas y poco profundas</a:t>
            </a:r>
          </a:p>
          <a:p>
            <a:pPr marL="0" indent="0">
              <a:buNone/>
            </a:pPr>
            <a:r>
              <a:rPr lang="en-US" sz="2400" dirty="0" smtClean="0">
                <a:latin typeface="Times New Roman" panose="02020603050405020304" pitchFamily="18" charset="0"/>
                <a:cs typeface="Times New Roman" panose="02020603050405020304" pitchFamily="18" charset="0"/>
              </a:rPr>
              <a:t>Here we changed the structure, but did not change the meaning of what Phil Ochs said</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1828800"/>
            <a:ext cx="3359187" cy="243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348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Addition Method</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81000" y="1828800"/>
            <a:ext cx="4419600" cy="4572000"/>
          </a:xfrm>
        </p:spPr>
        <p:txBody>
          <a:bodyPr>
            <a:noAutofit/>
          </a:bodyPr>
          <a:lstStyle/>
          <a:p>
            <a:pPr marL="0" indent="0">
              <a:buNone/>
            </a:pPr>
            <a:r>
              <a:rPr lang="en-US" sz="2400" dirty="0" smtClean="0">
                <a:latin typeface="Times New Roman" panose="02020603050405020304" pitchFamily="18" charset="0"/>
                <a:cs typeface="Times New Roman" panose="02020603050405020304" pitchFamily="18" charset="0"/>
              </a:rPr>
              <a:t>Example:</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From a peso to a penny</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De </a:t>
            </a:r>
            <a:r>
              <a:rPr lang="en-US" sz="2400" i="1" dirty="0" smtClean="0">
                <a:latin typeface="Times New Roman" panose="02020603050405020304" pitchFamily="18" charset="0"/>
                <a:cs typeface="Times New Roman" panose="02020603050405020304" pitchFamily="18" charset="0"/>
              </a:rPr>
              <a:t>gana</a:t>
            </a:r>
            <a:r>
              <a:rPr lang="en-US" sz="2400" dirty="0" smtClean="0">
                <a:latin typeface="Times New Roman" panose="02020603050405020304" pitchFamily="18" charset="0"/>
                <a:cs typeface="Times New Roman" panose="02020603050405020304" pitchFamily="18" charset="0"/>
              </a:rPr>
              <a:t>r un peso a </a:t>
            </a:r>
            <a:r>
              <a:rPr lang="en-US" sz="2400" i="1" dirty="0" smtClean="0">
                <a:latin typeface="Times New Roman" panose="02020603050405020304" pitchFamily="18" charset="0"/>
                <a:cs typeface="Times New Roman" panose="02020603050405020304" pitchFamily="18" charset="0"/>
              </a:rPr>
              <a:t>ganar</a:t>
            </a:r>
            <a:r>
              <a:rPr lang="en-US" sz="2400" dirty="0" smtClean="0">
                <a:latin typeface="Times New Roman" panose="02020603050405020304" pitchFamily="18" charset="0"/>
                <a:cs typeface="Times New Roman" panose="02020603050405020304" pitchFamily="18" charset="0"/>
              </a:rPr>
              <a:t> un centavo</a:t>
            </a:r>
          </a:p>
          <a:p>
            <a:pPr marL="0" indent="0">
              <a:buNone/>
            </a:pPr>
            <a:r>
              <a:rPr lang="en-US" sz="2400" dirty="0" smtClean="0">
                <a:latin typeface="Times New Roman" panose="02020603050405020304" pitchFamily="18" charset="0"/>
                <a:cs typeface="Times New Roman" panose="02020603050405020304" pitchFamily="18" charset="0"/>
              </a:rPr>
              <a:t>The final result of using the addition theory allows for better understanding and we have not changed the meaning that the author was trying to convey. </a:t>
            </a:r>
            <a:endParaRPr lang="en-US" sz="2400" dirty="0">
              <a:latin typeface="Times New Roman" panose="02020603050405020304" pitchFamily="18" charset="0"/>
              <a:cs typeface="Times New Roman" panose="02020603050405020304" pitchFamily="18" charset="0"/>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3071" y="1828800"/>
            <a:ext cx="1603058"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0202" y="3962400"/>
            <a:ext cx="1583679" cy="155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19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Topic</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400" dirty="0" smtClean="0">
                <a:latin typeface="Times New Roman" panose="02020603050405020304" pitchFamily="18" charset="0"/>
                <a:cs typeface="Times New Roman" panose="02020603050405020304" pitchFamily="18" charset="0"/>
              </a:rPr>
              <a:t>Because my topic is quite broad and complex, I want to make it clear from the beginning that the finished product is by no means the only way to translate this song. Even though I have tremendous experience interpreting for different professionals with their varied topic, the truth is I have limited knowledge in the translation theories topic. However, learned quite a bit in my only translation class Spanish 315, and have put my knowledge to practice with my Capstone.  You will have the opportunity to hear the translated version. I hope you like it!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78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7675323" cy="761999"/>
          </a:xfrm>
        </p:spPr>
        <p:txBody>
          <a:bodyPr/>
          <a:lstStyle/>
          <a:p>
            <a:r>
              <a:rPr lang="en-US" sz="4000" dirty="0" smtClean="0">
                <a:latin typeface="Times New Roman" panose="02020603050405020304" pitchFamily="18" charset="0"/>
                <a:cs typeface="Times New Roman" panose="02020603050405020304" pitchFamily="18" charset="0"/>
              </a:rPr>
              <a:t>Modulation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04800" y="1066800"/>
            <a:ext cx="4648200" cy="5638799"/>
          </a:xfrm>
        </p:spPr>
        <p:txBody>
          <a:bodyPr>
            <a:normAutofit fontScale="92500" lnSpcReduction="10000"/>
          </a:bodyPr>
          <a:lstStyle/>
          <a:p>
            <a:pPr lvl="1">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Come labor for your mother, for your father and your brother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For your sisters and your lover, </a:t>
            </a:r>
            <a:endParaRPr lang="en-US" sz="24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s-ES" sz="2400" dirty="0" smtClean="0">
                <a:latin typeface="Times New Roman" panose="02020603050405020304" pitchFamily="18" charset="0"/>
                <a:cs typeface="Times New Roman" panose="02020603050405020304" pitchFamily="18" charset="0"/>
              </a:rPr>
              <a:t>Vengan</a:t>
            </a:r>
            <a:r>
              <a:rPr lang="es-ES" sz="2400" dirty="0">
                <a:latin typeface="Times New Roman" panose="02020603050405020304" pitchFamily="18" charset="0"/>
                <a:cs typeface="Times New Roman" panose="02020603050405020304" pitchFamily="18" charset="0"/>
              </a:rPr>
              <a:t>, trabajen, háganlo por ayudar a su madre, a su padre ,a sus </a:t>
            </a:r>
            <a:r>
              <a:rPr lang="es-ES" sz="2400" dirty="0" smtClean="0">
                <a:latin typeface="Times New Roman" panose="02020603050405020304" pitchFamily="18" charset="0"/>
                <a:cs typeface="Times New Roman" panose="02020603050405020304" pitchFamily="18" charset="0"/>
              </a:rPr>
              <a:t>hermanas  </a:t>
            </a:r>
            <a:r>
              <a:rPr lang="es-ES" sz="2400" dirty="0">
                <a:latin typeface="Times New Roman" panose="02020603050405020304" pitchFamily="18" charset="0"/>
                <a:cs typeface="Times New Roman" panose="02020603050405020304" pitchFamily="18" charset="0"/>
              </a:rPr>
              <a:t>y a su amada</a:t>
            </a:r>
          </a:p>
          <a:p>
            <a:pPr marL="0" indent="0">
              <a:buNone/>
            </a:pPr>
            <a:r>
              <a:rPr lang="en-US" sz="2400" dirty="0" smtClean="0">
                <a:latin typeface="Times New Roman" panose="02020603050405020304" pitchFamily="18" charset="0"/>
                <a:cs typeface="Times New Roman" panose="02020603050405020304" pitchFamily="18" charset="0"/>
              </a:rPr>
              <a:t>The verse sounds beautifully in English, but when this verse  is translated  literally word for word  it sound like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author wanted the braceros to come work for their family members who had a business.  We know from our history, that was not the case. </a:t>
            </a:r>
            <a:r>
              <a:rPr lang="en-US" sz="2400" i="1" dirty="0" smtClean="0">
                <a:latin typeface="Times New Roman" panose="02020603050405020304" pitchFamily="18" charset="0"/>
                <a:cs typeface="Times New Roman" panose="02020603050405020304" pitchFamily="18" charset="0"/>
              </a:rPr>
              <a:t>We all work to help our family members, and that is what was conveyed in the target language. </a:t>
            </a:r>
            <a:endParaRPr lang="en-US" sz="2400" i="1"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191000"/>
            <a:ext cx="2590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9668" y="1524000"/>
            <a:ext cx="1817405" cy="25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32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1"/>
            <a:ext cx="7123080" cy="1066800"/>
          </a:xfrm>
        </p:spPr>
        <p:txBody>
          <a:bodyPr/>
          <a:lstStyle/>
          <a:p>
            <a:r>
              <a:rPr lang="en-US" sz="4000" dirty="0" smtClean="0">
                <a:latin typeface="Times New Roman" panose="02020603050405020304" pitchFamily="18" charset="0"/>
                <a:cs typeface="Times New Roman" panose="02020603050405020304" pitchFamily="18" charset="0"/>
              </a:rPr>
              <a:t>Adaptation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52400" y="1219200"/>
            <a:ext cx="4648200" cy="5181599"/>
          </a:xfrm>
        </p:spPr>
        <p:txBody>
          <a:bodyPr>
            <a:normAutofit/>
          </a:bodyPr>
          <a:lstStyle/>
          <a:p>
            <a:pPr marL="0" indent="0">
              <a:buClr>
                <a:schemeClr val="bg1"/>
              </a:buClr>
              <a:buNone/>
            </a:pPr>
            <a:endParaRPr lang="en-US" sz="2600" dirty="0" smtClean="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r>
              <a:rPr lang="en-US" sz="2400" dirty="0" smtClean="0">
                <a:solidFill>
                  <a:schemeClr val="tx1"/>
                </a:solidFill>
                <a:latin typeface="Times New Roman" panose="02020603050405020304" pitchFamily="18" charset="0"/>
                <a:cs typeface="Times New Roman" panose="02020603050405020304" pitchFamily="18" charset="0"/>
              </a:rPr>
              <a:t>Example</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Sleep in shacks that could be cages</a:t>
            </a:r>
          </a:p>
          <a:p>
            <a:pPr lvl="1">
              <a:spcBef>
                <a:spcPts val="0"/>
              </a:spcBef>
              <a:buClrTx/>
              <a:buFont typeface="Wingdings" panose="05000000000000000000" pitchFamily="2" charset="2"/>
              <a:buChar char="Ø"/>
              <a:tabLst>
                <a:tab pos="457200" algn="l"/>
              </a:tabLst>
            </a:pPr>
            <a:r>
              <a:rPr lang="es-MX" sz="2400" dirty="0">
                <a:solidFill>
                  <a:srgbClr val="000000"/>
                </a:solidFill>
                <a:latin typeface="Times New Roman" panose="02020603050405020304" pitchFamily="18" charset="0"/>
                <a:ea typeface="Times New Roman"/>
                <a:cs typeface="Times New Roman" panose="02020603050405020304" pitchFamily="18" charset="0"/>
              </a:rPr>
              <a:t>Dormirán en jacales que se convertirán en jaulas </a:t>
            </a:r>
            <a:r>
              <a:rPr lang="es-MX" sz="2400" dirty="0" smtClean="0">
                <a:solidFill>
                  <a:srgbClr val="000000"/>
                </a:solidFill>
                <a:latin typeface="Times New Roman" panose="02020603050405020304" pitchFamily="18" charset="0"/>
                <a:ea typeface="Times New Roman"/>
                <a:cs typeface="Times New Roman" panose="02020603050405020304" pitchFamily="18" charset="0"/>
              </a:rPr>
              <a:t>abarrotadas</a:t>
            </a:r>
          </a:p>
          <a:p>
            <a:pPr lvl="0">
              <a:buClr>
                <a:prstClr val="black">
                  <a:lumMod val="75000"/>
                  <a:lumOff val="25000"/>
                </a:prstClr>
              </a:buClr>
              <a:buFont typeface="Wingdings" panose="05000000000000000000" pitchFamily="2" charset="2"/>
              <a:buChar char="Ø"/>
            </a:pP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Adaptation looks for a different form of expressing the same thought without changing the deep meaning that the author conveyed. </a:t>
            </a:r>
          </a:p>
          <a:p>
            <a:pPr lvl="1">
              <a:spcBef>
                <a:spcPts val="0"/>
              </a:spcBef>
              <a:buClrTx/>
              <a:buFont typeface="Wingdings" panose="05000000000000000000" pitchFamily="2" charset="2"/>
              <a:buChar char="Ø"/>
              <a:tabLst>
                <a:tab pos="457200" algn="l"/>
              </a:tabLst>
            </a:pPr>
            <a:endParaRPr lang="es-MX" sz="24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s-ES" sz="2000" dirty="0">
              <a:latin typeface="Times New Roman" panose="02020603050405020304" pitchFamily="18" charset="0"/>
              <a:cs typeface="Times New Roman" panose="02020603050405020304" pitchFamily="18" charset="0"/>
            </a:endParaRPr>
          </a:p>
          <a:p>
            <a:endParaRPr lang="en-US"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62488" y="2499474"/>
            <a:ext cx="3470275" cy="26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75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304801"/>
            <a:ext cx="7123080" cy="609599"/>
          </a:xfrm>
        </p:spPr>
        <p:txBody>
          <a:bodyPr/>
          <a:lstStyle/>
          <a:p>
            <a:r>
              <a:rPr lang="en-US" dirty="0" smtClean="0"/>
              <a:t>Outstanding Injustice</a:t>
            </a:r>
            <a:endParaRPr lang="en-US" dirty="0"/>
          </a:p>
        </p:txBody>
      </p:sp>
      <p:sp>
        <p:nvSpPr>
          <p:cNvPr id="3" name="Content Placeholder 2"/>
          <p:cNvSpPr>
            <a:spLocks noGrp="1"/>
          </p:cNvSpPr>
          <p:nvPr>
            <p:ph sz="half" idx="1"/>
          </p:nvPr>
        </p:nvSpPr>
        <p:spPr>
          <a:xfrm>
            <a:off x="228600" y="914400"/>
            <a:ext cx="4648200" cy="5913120"/>
          </a:xfrm>
        </p:spPr>
        <p:txBody>
          <a:bodyPr>
            <a:noAutofit/>
          </a:bodyPr>
          <a:lstStyle/>
          <a:p>
            <a:pPr marL="0" indent="0">
              <a:spcBef>
                <a:spcPts val="0"/>
              </a:spcBef>
              <a:spcAft>
                <a:spcPts val="0"/>
              </a:spcAft>
              <a:buClrTx/>
              <a:buNone/>
            </a:pPr>
            <a:r>
              <a:rPr lang="en-US" sz="2400" dirty="0">
                <a:solidFill>
                  <a:schemeClr val="tx1"/>
                </a:solidFill>
                <a:latin typeface="Times New Roman" panose="02020603050405020304" pitchFamily="18" charset="0"/>
                <a:cs typeface="Times New Roman" panose="02020603050405020304" pitchFamily="18" charset="0"/>
              </a:rPr>
              <a:t>Braceros being fumigated with DDT by The Department of </a:t>
            </a:r>
            <a:r>
              <a:rPr lang="en-US" sz="2400" dirty="0" smtClean="0">
                <a:solidFill>
                  <a:schemeClr val="tx1"/>
                </a:solidFill>
                <a:latin typeface="Times New Roman" panose="02020603050405020304" pitchFamily="18" charset="0"/>
                <a:cs typeface="Times New Roman" panose="02020603050405020304" pitchFamily="18" charset="0"/>
              </a:rPr>
              <a:t>Agriculture</a:t>
            </a:r>
          </a:p>
          <a:p>
            <a:pPr marL="0" indent="0">
              <a:spcBef>
                <a:spcPts val="0"/>
              </a:spcBef>
              <a:spcAft>
                <a:spcPts val="0"/>
              </a:spcAft>
              <a:buClrTx/>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spcBef>
                <a:spcPts val="0"/>
              </a:spcBef>
              <a:spcAft>
                <a:spcPts val="0"/>
              </a:spcAft>
              <a:buClrTx/>
              <a:buNone/>
            </a:pPr>
            <a:r>
              <a:rPr lang="en-US" sz="2400" dirty="0">
                <a:solidFill>
                  <a:schemeClr val="tx1"/>
                </a:solidFill>
                <a:latin typeface="Times New Roman" panose="02020603050405020304" pitchFamily="18" charset="0"/>
                <a:cs typeface="Times New Roman" panose="02020603050405020304" pitchFamily="18" charset="0"/>
              </a:rPr>
              <a:t>Consequences of DDT contamination</a:t>
            </a:r>
          </a:p>
          <a:p>
            <a:pPr marL="0" indent="0">
              <a:spcBef>
                <a:spcPts val="0"/>
              </a:spcBef>
              <a:spcAft>
                <a:spcPts val="0"/>
              </a:spcAft>
              <a:buClrTx/>
              <a:buNone/>
            </a:pPr>
            <a:endParaRPr lang="en-US" sz="2400" dirty="0">
              <a:solidFill>
                <a:schemeClr val="tx1"/>
              </a:solidFill>
              <a:latin typeface="Times New Roman" panose="02020603050405020304" pitchFamily="18" charset="0"/>
              <a:cs typeface="Times New Roman" panose="02020603050405020304" pitchFamily="18" charset="0"/>
            </a:endParaRPr>
          </a:p>
          <a:p>
            <a:pPr lvl="1">
              <a:spcBef>
                <a:spcPts val="0"/>
              </a:spcBef>
              <a:spcAft>
                <a:spcPts val="0"/>
              </a:spcAft>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Liver cancer</a:t>
            </a:r>
          </a:p>
          <a:p>
            <a:pPr lvl="1">
              <a:spcBef>
                <a:spcPts val="0"/>
              </a:spcBef>
              <a:spcAft>
                <a:spcPts val="0"/>
              </a:spcAft>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Nervous system</a:t>
            </a:r>
          </a:p>
          <a:p>
            <a:pPr lvl="1">
              <a:spcBef>
                <a:spcPts val="0"/>
              </a:spcBef>
              <a:spcAft>
                <a:spcPts val="0"/>
              </a:spcAft>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Reproductive system</a:t>
            </a:r>
          </a:p>
          <a:p>
            <a:pPr lvl="1">
              <a:spcBef>
                <a:spcPts val="0"/>
              </a:spcBef>
              <a:spcAft>
                <a:spcPts val="0"/>
              </a:spcAft>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It takes 15 years to </a:t>
            </a:r>
            <a:r>
              <a:rPr lang="en-US" sz="2400" dirty="0" smtClean="0">
                <a:solidFill>
                  <a:schemeClr val="tx1"/>
                </a:solidFill>
                <a:latin typeface="Times New Roman" panose="02020603050405020304" pitchFamily="18" charset="0"/>
                <a:cs typeface="Times New Roman" panose="02020603050405020304" pitchFamily="18" charset="0"/>
              </a:rPr>
              <a:t>break down from </a:t>
            </a:r>
            <a:r>
              <a:rPr lang="en-US" sz="2400" dirty="0">
                <a:solidFill>
                  <a:schemeClr val="tx1"/>
                </a:solidFill>
                <a:latin typeface="Times New Roman" panose="02020603050405020304" pitchFamily="18" charset="0"/>
                <a:cs typeface="Times New Roman" panose="02020603050405020304" pitchFamily="18" charset="0"/>
              </a:rPr>
              <a:t>our </a:t>
            </a:r>
            <a:r>
              <a:rPr lang="en-US" sz="2400" dirty="0" smtClean="0">
                <a:solidFill>
                  <a:schemeClr val="tx1"/>
                </a:solidFill>
                <a:latin typeface="Times New Roman" panose="02020603050405020304" pitchFamily="18" charset="0"/>
                <a:cs typeface="Times New Roman" panose="02020603050405020304" pitchFamily="18" charset="0"/>
              </a:rPr>
              <a:t>environment</a:t>
            </a:r>
          </a:p>
          <a:p>
            <a:pPr lvl="1">
              <a:spcBef>
                <a:spcPts val="0"/>
              </a:spcBef>
              <a:spcAft>
                <a:spcPts val="0"/>
              </a:spcAft>
              <a:buClrTx/>
              <a:buFont typeface="Wingdings" panose="05000000000000000000" pitchFamily="2" charset="2"/>
              <a:buChar char="Ø"/>
            </a:pP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0"/>
              </a:spcAft>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972 </a:t>
            </a:r>
            <a:r>
              <a:rPr lang="en-US" sz="2400" dirty="0">
                <a:solidFill>
                  <a:schemeClr val="tx1"/>
                </a:solidFill>
                <a:latin typeface="Times New Roman" panose="02020603050405020304" pitchFamily="18" charset="0"/>
                <a:cs typeface="Times New Roman" panose="02020603050405020304" pitchFamily="18" charset="0"/>
              </a:rPr>
              <a:t>DDT was banned and production </a:t>
            </a:r>
            <a:r>
              <a:rPr lang="en-US" sz="2400" dirty="0" smtClean="0">
                <a:solidFill>
                  <a:schemeClr val="tx1"/>
                </a:solidFill>
                <a:latin typeface="Times New Roman" panose="02020603050405020304" pitchFamily="18" charset="0"/>
                <a:cs typeface="Times New Roman" panose="02020603050405020304" pitchFamily="18" charset="0"/>
              </a:rPr>
              <a:t>	of such product was </a:t>
            </a:r>
            <a:r>
              <a:rPr lang="en-US" sz="2400" dirty="0">
                <a:solidFill>
                  <a:schemeClr val="tx1"/>
                </a:solidFill>
                <a:latin typeface="Times New Roman" panose="02020603050405020304" pitchFamily="18" charset="0"/>
                <a:cs typeface="Times New Roman" panose="02020603050405020304" pitchFamily="18" charset="0"/>
              </a:rPr>
              <a:t>stopped in the US</a:t>
            </a:r>
          </a:p>
          <a:p>
            <a:pPr>
              <a:spcBef>
                <a:spcPts val="0"/>
              </a:spcBef>
              <a:spcAft>
                <a:spcPts val="0"/>
              </a:spcAft>
              <a:buClrTx/>
              <a:buFont typeface="Wingdings" panose="05000000000000000000" pitchFamily="2" charset="2"/>
              <a:buChar char="Ø"/>
            </a:pPr>
            <a:endParaRPr lang="es-ES" sz="2400" dirty="0" smtClean="0">
              <a:solidFill>
                <a:schemeClr val="tx1"/>
              </a:solidFill>
              <a:latin typeface="Times New Roman" panose="02020603050405020304" pitchFamily="18" charset="0"/>
              <a:cs typeface="Times New Roman" panose="02020603050405020304" pitchFamily="18" charset="0"/>
            </a:endParaRPr>
          </a:p>
        </p:txBody>
      </p:sp>
      <p:pic>
        <p:nvPicPr>
          <p:cNvPr id="5"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813007" y="1752600"/>
            <a:ext cx="4254793" cy="278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131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Second Outstanding Injustice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762000" y="1600201"/>
            <a:ext cx="3718719" cy="4260850"/>
          </a:xfrm>
        </p:spPr>
        <p:txBody>
          <a:bodyPr>
            <a:normAutofit/>
          </a:bodyPr>
          <a:lstStyle/>
          <a:p>
            <a:pPr lvl="0"/>
            <a:endParaRPr lang="en-US" dirty="0" smtClean="0"/>
          </a:p>
          <a:p>
            <a:pPr lvl="0"/>
            <a:r>
              <a:rPr lang="en-US" sz="2000" dirty="0" smtClean="0">
                <a:latin typeface="Times New Roman" panose="02020603050405020304" pitchFamily="18" charset="0"/>
                <a:cs typeface="Times New Roman" panose="02020603050405020304" pitchFamily="18" charset="0"/>
              </a:rPr>
              <a:t>The</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short </a:t>
            </a:r>
            <a:r>
              <a:rPr lang="es-ES" sz="2000" dirty="0" err="1" smtClean="0">
                <a:latin typeface="Times New Roman" panose="02020603050405020304" pitchFamily="18" charset="0"/>
                <a:cs typeface="Times New Roman" panose="02020603050405020304" pitchFamily="18" charset="0"/>
              </a:rPr>
              <a:t>hoe</a:t>
            </a:r>
            <a:endParaRPr lang="en-US"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Only</a:t>
            </a:r>
            <a:r>
              <a:rPr lang="es-ES" sz="2000" dirty="0">
                <a:latin typeface="Times New Roman" panose="02020603050405020304" pitchFamily="18" charset="0"/>
                <a:cs typeface="Times New Roman" panose="02020603050405020304" pitchFamily="18" charset="0"/>
              </a:rPr>
              <a:t> 24 </a:t>
            </a:r>
            <a:r>
              <a:rPr lang="en-US" sz="2000" dirty="0">
                <a:latin typeface="Times New Roman" panose="02020603050405020304" pitchFamily="18" charset="0"/>
                <a:cs typeface="Times New Roman" panose="02020603050405020304" pitchFamily="18" charset="0"/>
              </a:rPr>
              <a:t>inches long</a:t>
            </a:r>
          </a:p>
          <a:p>
            <a:pPr marL="0" indent="0">
              <a:buNone/>
            </a:pPr>
            <a:r>
              <a:rPr lang="es-ES" sz="2000" dirty="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With </a:t>
            </a:r>
            <a:r>
              <a:rPr lang="en-US" sz="2000" dirty="0">
                <a:latin typeface="Times New Roman" panose="02020603050405020304" pitchFamily="18" charset="0"/>
                <a:cs typeface="Times New Roman" panose="02020603050405020304" pitchFamily="18" charset="0"/>
              </a:rPr>
              <a:t>the short hoe the </a:t>
            </a:r>
            <a:r>
              <a:rPr lang="en-US" sz="2000" dirty="0" smtClean="0">
                <a:latin typeface="Times New Roman" panose="02020603050405020304" pitchFamily="18" charset="0"/>
                <a:cs typeface="Times New Roman" panose="02020603050405020304" pitchFamily="18" charset="0"/>
              </a:rPr>
              <a:t>	worker </a:t>
            </a:r>
            <a:r>
              <a:rPr lang="en-US" sz="2000" dirty="0">
                <a:latin typeface="Times New Roman" panose="02020603050405020304" pitchFamily="18" charset="0"/>
                <a:cs typeface="Times New Roman" panose="02020603050405020304" pitchFamily="18" charset="0"/>
              </a:rPr>
              <a:t>was forced to work in </a:t>
            </a:r>
            <a:r>
              <a:rPr lang="en-US" sz="2000" dirty="0" smtClean="0">
                <a:latin typeface="Times New Roman" panose="02020603050405020304" pitchFamily="18" charset="0"/>
                <a:cs typeface="Times New Roman" panose="02020603050405020304" pitchFamily="18" charset="0"/>
              </a:rPr>
              <a:t>	stooped </a:t>
            </a:r>
            <a:r>
              <a:rPr lang="en-US" sz="2000" dirty="0">
                <a:latin typeface="Times New Roman" panose="02020603050405020304" pitchFamily="18" charset="0"/>
                <a:cs typeface="Times New Roman" panose="02020603050405020304" pitchFamily="18" charset="0"/>
              </a:rPr>
              <a:t>or </a:t>
            </a:r>
            <a:r>
              <a:rPr lang="en-US" sz="2000" dirty="0" smtClean="0">
                <a:latin typeface="Times New Roman" panose="02020603050405020304" pitchFamily="18" charset="0"/>
                <a:cs typeface="Times New Roman" panose="02020603050405020304" pitchFamily="18" charset="0"/>
              </a:rPr>
              <a:t> squatted 	position</a:t>
            </a:r>
            <a:endParaRPr lang="en-US" sz="2000" dirty="0">
              <a:latin typeface="Times New Roman" panose="02020603050405020304" pitchFamily="18" charset="0"/>
              <a:cs typeface="Times New Roman" panose="02020603050405020304" pitchFamily="18" charset="0"/>
            </a:endParaRPr>
          </a:p>
          <a:p>
            <a:pPr marL="457200" lvl="1" indent="0">
              <a:buNone/>
            </a:pPr>
            <a:r>
              <a:rPr lang="en-US" sz="2000" dirty="0" smtClean="0">
                <a:latin typeface="Times New Roman" panose="02020603050405020304" pitchFamily="18" charset="0"/>
                <a:cs typeface="Times New Roman" panose="02020603050405020304" pitchFamily="18" charset="0"/>
              </a:rPr>
              <a:t>A model of the </a:t>
            </a:r>
            <a:r>
              <a:rPr lang="en-US" sz="2000" dirty="0">
                <a:latin typeface="Times New Roman" panose="02020603050405020304" pitchFamily="18" charset="0"/>
                <a:cs typeface="Times New Roman" panose="02020603050405020304" pitchFamily="18" charset="0"/>
              </a:rPr>
              <a:t>short hoe is in the National Museum of American </a:t>
            </a:r>
            <a:r>
              <a:rPr lang="en-US" sz="2000" dirty="0" smtClean="0">
                <a:latin typeface="Times New Roman" panose="02020603050405020304" pitchFamily="18" charset="0"/>
                <a:cs typeface="Times New Roman" panose="02020603050405020304" pitchFamily="18" charset="0"/>
              </a:rPr>
              <a:t>History</a:t>
            </a:r>
            <a:endParaRPr lang="en-US" sz="2000" dirty="0">
              <a:latin typeface="Times New Roman" panose="02020603050405020304" pitchFamily="18" charset="0"/>
              <a:cs typeface="Times New Roman" panose="02020603050405020304" pitchFamily="18" charset="0"/>
            </a:endParaRPr>
          </a:p>
          <a:p>
            <a:pPr marL="274320" lvl="0" indent="-274320" defTabSz="914400">
              <a:spcBef>
                <a:spcPts val="600"/>
              </a:spcBef>
              <a:spcAft>
                <a:spcPts val="0"/>
              </a:spcAft>
              <a:buClrTx/>
              <a:buSzPct val="85000"/>
              <a:buFont typeface="Wingdings 2"/>
              <a:buChar char=""/>
            </a:pPr>
            <a:endParaRPr lang="es-ES" sz="2000" dirty="0">
              <a:solidFill>
                <a:srgbClr val="CCDDEA"/>
              </a:solidFill>
              <a:latin typeface="Times New Roman" panose="02020603050405020304" pitchFamily="18" charset="0"/>
              <a:ea typeface="Times New Roman"/>
              <a:cs typeface="Times New Roman" panose="02020603050405020304" pitchFamily="18" charset="0"/>
            </a:endParaRPr>
          </a:p>
        </p:txBody>
      </p:sp>
      <p:pic>
        <p:nvPicPr>
          <p:cNvPr id="5" name="Content Placeholder 3"/>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562600" y="1752601"/>
            <a:ext cx="2784475" cy="1828800"/>
          </a:xfrm>
          <a:prstGeom prst="rect">
            <a:avLst/>
          </a:prstGeom>
          <a:noFill/>
          <a:ln>
            <a:noFill/>
          </a:ln>
        </p:spPr>
      </p:pic>
      <p:pic>
        <p:nvPicPr>
          <p:cNvPr id="6" name="Picture 4" descr="http://i33.photobucket.com/albums/d98/dsteffen_1949/short_ho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657600"/>
            <a:ext cx="1925782" cy="10707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horthandled ho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677" y="4826351"/>
            <a:ext cx="1688523" cy="131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6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Quote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purist will say that perfect translation is impossible, but it is an important human activity and must be attempted. Even if the end result is only an approximation, that approximation is better than never to have attempted the transfer of the idea from the source language to the target language. (Child p</a:t>
            </a:r>
            <a:r>
              <a:rPr lang="en-US" sz="2400" dirty="0" smtClean="0">
                <a:latin typeface="Times New Roman" panose="02020603050405020304" pitchFamily="18" charset="0"/>
                <a:cs typeface="Times New Roman" panose="02020603050405020304" pitchFamily="18" charset="0"/>
              </a:rPr>
              <a:t>. 9)</a:t>
            </a: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800" dirty="0" smtClean="0">
              <a:latin typeface="Times New Roman" panose="02020603050405020304" pitchFamily="18" charset="0"/>
              <a:cs typeface="Times New Roman" panose="02020603050405020304" pitchFamily="18" charset="0"/>
            </a:endParaRPr>
          </a:p>
          <a:p>
            <a:pPr>
              <a:spcBef>
                <a:spcPts val="0"/>
              </a:spcBef>
              <a:buClrTx/>
              <a:buFont typeface="Wingdings" panose="05000000000000000000" pitchFamily="2" charset="2"/>
              <a:buChar char="Ø"/>
              <a:tabLst>
                <a:tab pos="457200" algn="l"/>
              </a:tabLst>
            </a:pPr>
            <a:r>
              <a:rPr lang="es-MX" sz="2800" dirty="0">
                <a:solidFill>
                  <a:srgbClr val="000000"/>
                </a:solidFill>
                <a:latin typeface="Times New Roman" panose="02020603050405020304" pitchFamily="18" charset="0"/>
                <a:ea typeface="Times New Roman"/>
                <a:cs typeface="Times New Roman" panose="02020603050405020304" pitchFamily="18" charset="0"/>
              </a:rPr>
              <a:t>El pensador purista dirá que la traducción perfecta es imposible, pero no deja de ser una importante actividad humana que debe intentarse. Aunque el resultado sea solo una aproximación, es mejor eso que resignarse a no haber intentado nunca la transferencia de la idea del idioma original al </a:t>
            </a:r>
            <a:r>
              <a:rPr lang="es-MX" sz="2000" dirty="0">
                <a:solidFill>
                  <a:srgbClr val="000000"/>
                </a:solidFill>
                <a:latin typeface="Times New Roman" panose="02020603050405020304" pitchFamily="18" charset="0"/>
                <a:ea typeface="Times New Roman"/>
                <a:cs typeface="Times New Roman" panose="02020603050405020304" pitchFamily="18" charset="0"/>
              </a:rPr>
              <a:t>idioma meta.</a:t>
            </a:r>
            <a:endParaRPr lang="es-MX" sz="2000" dirty="0">
              <a:latin typeface="Times New Roman" panose="02020603050405020304" pitchFamily="18" charset="0"/>
              <a:cs typeface="Times New Roman" panose="02020603050405020304" pitchFamily="18" charset="0"/>
            </a:endParaRPr>
          </a:p>
          <a:p>
            <a:pPr marL="777240" lvl="2" indent="0">
              <a:buClr>
                <a:schemeClr val="tx1"/>
              </a:buClr>
              <a:buNone/>
            </a:pPr>
            <a:r>
              <a:rPr lang="en-US" sz="16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653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914400"/>
            <a:ext cx="7125112" cy="4051437"/>
          </a:xfrm>
        </p:spPr>
        <p:txBody>
          <a:bodyPr>
            <a:normAutofit/>
          </a:bodyPr>
          <a:lstStyle/>
          <a:p>
            <a:pPr>
              <a:buFont typeface="Wingdings" panose="05000000000000000000" pitchFamily="2" charset="2"/>
              <a:buChar char="Ø"/>
            </a:pPr>
            <a:r>
              <a:rPr lang="en-US" sz="4000" dirty="0" smtClean="0">
                <a:latin typeface="Times New Roman" panose="02020603050405020304" pitchFamily="18" charset="0"/>
                <a:cs typeface="Times New Roman" panose="02020603050405020304" pitchFamily="18" charset="0"/>
              </a:rPr>
              <a:t>Reading of the </a:t>
            </a:r>
            <a:r>
              <a:rPr lang="en-US" sz="4000" u="sng" dirty="0" smtClean="0">
                <a:latin typeface="Times New Roman" panose="02020603050405020304" pitchFamily="18" charset="0"/>
                <a:cs typeface="Times New Roman" panose="02020603050405020304" pitchFamily="18" charset="0"/>
              </a:rPr>
              <a:t>Spanish</a:t>
            </a:r>
            <a:r>
              <a:rPr lang="en-US" sz="4000" dirty="0" smtClean="0">
                <a:latin typeface="Times New Roman" panose="02020603050405020304" pitchFamily="18" charset="0"/>
                <a:cs typeface="Times New Roman" panose="02020603050405020304" pitchFamily="18" charset="0"/>
              </a:rPr>
              <a:t> version of “Bracero” by Phil Ochs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593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dirty="0"/>
              <a:t>“Bracero” by Amy Webb singing Phil Ochs song</a:t>
            </a:r>
          </a:p>
          <a:p>
            <a:pPr marL="0" indent="0">
              <a:buNone/>
            </a:pPr>
            <a:r>
              <a:rPr lang="en-US" sz="4000" dirty="0">
                <a:hlinkClick r:id="rId2"/>
              </a:rPr>
              <a:t>http://</a:t>
            </a:r>
            <a:r>
              <a:rPr lang="en-US" sz="4000" dirty="0" smtClean="0">
                <a:hlinkClick r:id="rId2"/>
              </a:rPr>
              <a:t>www.youtube.com/watch?v=Bg6LLifoRHo</a:t>
            </a:r>
            <a:endParaRPr lang="en-US" sz="4000" dirty="0" smtClean="0"/>
          </a:p>
          <a:p>
            <a:pPr marL="0" indent="0">
              <a:buNone/>
            </a:pPr>
            <a:endParaRPr lang="en-US" sz="4000" dirty="0"/>
          </a:p>
          <a:p>
            <a:pPr marL="0" indent="0">
              <a:buNone/>
            </a:pPr>
            <a:endParaRPr lang="en-US" dirty="0"/>
          </a:p>
        </p:txBody>
      </p:sp>
    </p:spTree>
    <p:extLst>
      <p:ext uri="{BB962C8B-B14F-4D97-AF65-F5344CB8AC3E}">
        <p14:creationId xmlns:p14="http://schemas.microsoft.com/office/powerpoint/2010/main" val="3315037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 Cited</a:t>
            </a:r>
            <a:endParaRPr lang="en-US" dirty="0"/>
          </a:p>
        </p:txBody>
      </p:sp>
      <p:sp>
        <p:nvSpPr>
          <p:cNvPr id="3" name="Content Placeholder 2"/>
          <p:cNvSpPr>
            <a:spLocks noGrp="1"/>
          </p:cNvSpPr>
          <p:nvPr>
            <p:ph idx="1"/>
          </p:nvPr>
        </p:nvSpPr>
        <p:spPr>
          <a:xfrm>
            <a:off x="1143000" y="1600200"/>
            <a:ext cx="7067755" cy="4258598"/>
          </a:xfrm>
        </p:spPr>
        <p:txBody>
          <a:bodyPr>
            <a:normAutofit/>
          </a:bodyPr>
          <a:lstStyle/>
          <a:p>
            <a:pPr lvl="0">
              <a:buClrTx/>
              <a:buFont typeface="Arial" panose="020B0604020202020204" pitchFamily="34" charset="0"/>
              <a:buChar char="•"/>
            </a:pPr>
            <a:endParaRPr lang="en-US" dirty="0" smtClean="0">
              <a:solidFill>
                <a:prstClr val="black"/>
              </a:solidFill>
              <a:latin typeface="Calibri"/>
            </a:endParaRPr>
          </a:p>
          <a:p>
            <a:pPr lvl="0">
              <a:buClrTx/>
              <a:buFont typeface="Arial" panose="020B0604020202020204" pitchFamily="34" charset="0"/>
              <a:buChar char="•"/>
            </a:pPr>
            <a:r>
              <a:rPr lang="en-US" dirty="0" smtClean="0">
                <a:solidFill>
                  <a:prstClr val="black"/>
                </a:solidFill>
                <a:latin typeface="Calibri"/>
              </a:rPr>
              <a:t>Verna </a:t>
            </a:r>
            <a:r>
              <a:rPr lang="en-US" dirty="0">
                <a:solidFill>
                  <a:prstClr val="black"/>
                </a:solidFill>
                <a:latin typeface="Calibri"/>
              </a:rPr>
              <a:t>reviews "There But For Fortune--The Life of Phil Ochs" by Michael Schumacher.</a:t>
            </a:r>
          </a:p>
          <a:p>
            <a:pPr lvl="0">
              <a:buClrTx/>
              <a:buFont typeface="Arial" panose="020B0604020202020204" pitchFamily="34" charset="0"/>
              <a:buChar char="•"/>
            </a:pPr>
            <a:r>
              <a:rPr lang="en-US" i="1" dirty="0">
                <a:solidFill>
                  <a:prstClr val="black"/>
                </a:solidFill>
                <a:latin typeface="Calibri"/>
              </a:rPr>
              <a:t>Beyond La Frontera : The History of Mexico-U.S. Migration</a:t>
            </a:r>
            <a:r>
              <a:rPr lang="en-US" dirty="0">
                <a:solidFill>
                  <a:prstClr val="black"/>
                </a:solidFill>
                <a:latin typeface="Calibri"/>
              </a:rPr>
              <a:t>. (2011). New York: Oxford University Press.</a:t>
            </a:r>
          </a:p>
          <a:p>
            <a:pPr lvl="0">
              <a:buClrTx/>
              <a:buFont typeface="Arial" panose="020B0604020202020204" pitchFamily="34" charset="0"/>
              <a:buChar char="•"/>
            </a:pPr>
            <a:r>
              <a:rPr lang="es-MX" dirty="0">
                <a:solidFill>
                  <a:prstClr val="black"/>
                </a:solidFill>
                <a:latin typeface="Calibri"/>
              </a:rPr>
              <a:t>Mraz, J. , &amp; VeÌlez Storey, J. (1996). </a:t>
            </a:r>
            <a:r>
              <a:rPr lang="es-MX" i="1" dirty="0">
                <a:solidFill>
                  <a:prstClr val="black"/>
                </a:solidFill>
                <a:latin typeface="Calibri"/>
              </a:rPr>
              <a:t>Uprooted : Braceros in </a:t>
            </a:r>
            <a:r>
              <a:rPr lang="es-MX" i="1" dirty="0" err="1">
                <a:solidFill>
                  <a:prstClr val="black"/>
                </a:solidFill>
                <a:latin typeface="Calibri"/>
              </a:rPr>
              <a:t>the</a:t>
            </a:r>
            <a:r>
              <a:rPr lang="es-MX" i="1" dirty="0">
                <a:solidFill>
                  <a:prstClr val="black"/>
                </a:solidFill>
                <a:latin typeface="Calibri"/>
              </a:rPr>
              <a:t> Hermanos Mayo Lens</a:t>
            </a:r>
            <a:r>
              <a:rPr lang="es-MX" dirty="0">
                <a:solidFill>
                  <a:prstClr val="black"/>
                </a:solidFill>
                <a:latin typeface="Calibri"/>
              </a:rPr>
              <a:t>. Houston, Tex.: Arte Publico </a:t>
            </a:r>
            <a:r>
              <a:rPr lang="es-MX" dirty="0" err="1">
                <a:solidFill>
                  <a:prstClr val="black"/>
                </a:solidFill>
                <a:latin typeface="Calibri"/>
              </a:rPr>
              <a:t>Press</a:t>
            </a:r>
            <a:r>
              <a:rPr lang="es-MX" dirty="0">
                <a:solidFill>
                  <a:prstClr val="black"/>
                </a:solidFill>
                <a:latin typeface="Calibri"/>
              </a:rPr>
              <a:t>. </a:t>
            </a:r>
          </a:p>
          <a:p>
            <a:pPr lvl="0">
              <a:buClrTx/>
              <a:buFont typeface="Arial" panose="020B0604020202020204" pitchFamily="34" charset="0"/>
              <a:buChar char="•"/>
            </a:pPr>
            <a:r>
              <a:rPr lang="es-MX" dirty="0">
                <a:solidFill>
                  <a:prstClr val="black"/>
                </a:solidFill>
                <a:latin typeface="Calibri"/>
              </a:rPr>
              <a:t>Hofling, C. , TesucuÌn, F. (1997). </a:t>
            </a:r>
            <a:r>
              <a:rPr lang="es-MX" i="1" dirty="0">
                <a:solidFill>
                  <a:prstClr val="black"/>
                </a:solidFill>
                <a:latin typeface="Calibri"/>
              </a:rPr>
              <a:t>Itzaj Maya-</a:t>
            </a:r>
            <a:r>
              <a:rPr lang="es-MX" i="1" dirty="0" err="1">
                <a:solidFill>
                  <a:prstClr val="black"/>
                </a:solidFill>
                <a:latin typeface="Calibri"/>
              </a:rPr>
              <a:t>Spanish</a:t>
            </a:r>
            <a:r>
              <a:rPr lang="es-MX" i="1" dirty="0">
                <a:solidFill>
                  <a:prstClr val="black"/>
                </a:solidFill>
                <a:latin typeface="Calibri"/>
              </a:rPr>
              <a:t>-English Dictionary: Diccionario Maya Itzaj-espanÌol-ingleÌs</a:t>
            </a:r>
            <a:r>
              <a:rPr lang="es-MX" dirty="0">
                <a:solidFill>
                  <a:prstClr val="black"/>
                </a:solidFill>
                <a:latin typeface="Calibri"/>
              </a:rPr>
              <a:t>. Salt Lake City: University of Utah </a:t>
            </a:r>
            <a:r>
              <a:rPr lang="es-MX" dirty="0" err="1">
                <a:solidFill>
                  <a:prstClr val="black"/>
                </a:solidFill>
                <a:latin typeface="Calibri"/>
              </a:rPr>
              <a:t>Press</a:t>
            </a:r>
            <a:r>
              <a:rPr lang="es-MX" dirty="0">
                <a:solidFill>
                  <a:prstClr val="black"/>
                </a:solidFill>
                <a:latin typeface="Calibri"/>
              </a:rPr>
              <a:t>.</a:t>
            </a:r>
            <a:endParaRPr lang="en-US" dirty="0">
              <a:solidFill>
                <a:prstClr val="black"/>
              </a:solidFill>
              <a:latin typeface="Calibri"/>
            </a:endParaRPr>
          </a:p>
          <a:p>
            <a:pPr lvl="0">
              <a:buClrTx/>
              <a:buFont typeface="Arial" panose="020B0604020202020204" pitchFamily="34" charset="0"/>
              <a:buChar char="•"/>
            </a:pPr>
            <a:r>
              <a:rPr lang="en-US" dirty="0">
                <a:solidFill>
                  <a:prstClr val="black"/>
                </a:solidFill>
                <a:latin typeface="Calibri"/>
              </a:rPr>
              <a:t>Barron’s, Spanish English Dictionary (2006)</a:t>
            </a:r>
          </a:p>
          <a:p>
            <a:pPr lvl="0">
              <a:buClrTx/>
              <a:buFont typeface="Arial" panose="020B0604020202020204" pitchFamily="34" charset="0"/>
              <a:buChar char="•"/>
            </a:pPr>
            <a:r>
              <a:rPr lang="es-MX" dirty="0">
                <a:solidFill>
                  <a:prstClr val="black"/>
                </a:solidFill>
                <a:latin typeface="Calibri"/>
                <a:hlinkClick r:id="rId2"/>
              </a:rPr>
              <a:t>http://www.rae.es/</a:t>
            </a:r>
            <a:endParaRPr lang="es-MX" dirty="0">
              <a:solidFill>
                <a:prstClr val="black"/>
              </a:solidFill>
              <a:latin typeface="Calibri"/>
            </a:endParaRPr>
          </a:p>
          <a:p>
            <a:endParaRPr lang="es-MX" dirty="0"/>
          </a:p>
          <a:p>
            <a:endParaRPr lang="en-US" dirty="0"/>
          </a:p>
        </p:txBody>
      </p:sp>
    </p:spTree>
    <p:extLst>
      <p:ext uri="{BB962C8B-B14F-4D97-AF65-F5344CB8AC3E}">
        <p14:creationId xmlns:p14="http://schemas.microsoft.com/office/powerpoint/2010/main" val="3599899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3200"/>
            <a:ext cx="7136021" cy="2819400"/>
          </a:xfrm>
        </p:spPr>
        <p:txBody>
          <a:bodyPr/>
          <a:lstStyle/>
          <a:p>
            <a:pPr algn="l"/>
            <a:r>
              <a:rPr lang="es-ES" sz="4000" dirty="0">
                <a:latin typeface="Times New Roman" panose="02020603050405020304" pitchFamily="18" charset="0"/>
                <a:cs typeface="Times New Roman" panose="02020603050405020304" pitchFamily="18" charset="0"/>
              </a:rPr>
              <a:t>¡Muchísimas</a:t>
            </a:r>
            <a:r>
              <a:rPr lang="en-US" sz="4000" dirty="0">
                <a:latin typeface="Times New Roman" panose="02020603050405020304" pitchFamily="18" charset="0"/>
                <a:cs typeface="Times New Roman" panose="02020603050405020304" pitchFamily="18" charset="0"/>
              </a:rPr>
              <a:t> gracias</a:t>
            </a:r>
            <a:r>
              <a:rPr lang="en-US" sz="4000" dirty="0" smtClean="0">
                <a:latin typeface="Times New Roman" panose="02020603050405020304" pitchFamily="18" charset="0"/>
                <a:cs typeface="Times New Roman" panose="02020603050405020304" pitchFamily="18" charset="0"/>
              </a:rPr>
              <a:t>!</a:t>
            </a:r>
            <a:r>
              <a:rPr lang="es-ES" sz="4000" dirty="0">
                <a:latin typeface="Times New Roman" panose="02020603050405020304" pitchFamily="18" charset="0"/>
                <a:cs typeface="Times New Roman" panose="02020603050405020304" pitchFamily="18" charset="0"/>
              </a:rPr>
              <a:t> </a:t>
            </a:r>
            <a:r>
              <a:rPr lang="es-ES" sz="4000" dirty="0" smtClean="0">
                <a:latin typeface="Times New Roman" panose="02020603050405020304" pitchFamily="18" charset="0"/>
                <a:cs typeface="Times New Roman" panose="02020603050405020304" pitchFamily="18" charset="0"/>
              </a:rPr>
              <a:t/>
            </a:r>
            <a:br>
              <a:rPr lang="es-ES" sz="4000" dirty="0" smtClean="0">
                <a:latin typeface="Times New Roman" panose="02020603050405020304" pitchFamily="18" charset="0"/>
                <a:cs typeface="Times New Roman" panose="02020603050405020304" pitchFamily="18" charset="0"/>
              </a:rPr>
            </a:br>
            <a:r>
              <a:rPr lang="es-ES" sz="4000" dirty="0" smtClean="0">
                <a:latin typeface="Times New Roman" panose="02020603050405020304" pitchFamily="18" charset="0"/>
                <a:cs typeface="Times New Roman" panose="02020603050405020304" pitchFamily="18" charset="0"/>
              </a:rPr>
              <a:t/>
            </a:r>
            <a:br>
              <a:rPr lang="es-ES" sz="4000" dirty="0" smtClean="0">
                <a:latin typeface="Times New Roman" panose="02020603050405020304" pitchFamily="18" charset="0"/>
                <a:cs typeface="Times New Roman" panose="02020603050405020304" pitchFamily="18" charset="0"/>
              </a:rPr>
            </a:br>
            <a:r>
              <a:rPr lang="es-ES" sz="4000" dirty="0" smtClean="0">
                <a:latin typeface="Times New Roman" panose="02020603050405020304" pitchFamily="18" charset="0"/>
                <a:cs typeface="Times New Roman" panose="02020603050405020304" pitchFamily="18" charset="0"/>
              </a:rPr>
              <a:t/>
            </a:r>
            <a:br>
              <a:rPr lang="es-E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16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Braceros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historian defines</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braceros” </a:t>
            </a:r>
            <a:r>
              <a:rPr lang="en-US" sz="2400" dirty="0" smtClean="0">
                <a:latin typeface="Times New Roman" panose="02020603050405020304" pitchFamily="18" charset="0"/>
                <a:cs typeface="Times New Roman" panose="02020603050405020304" pitchFamily="18" charset="0"/>
              </a:rPr>
              <a:t>as</a:t>
            </a:r>
            <a:r>
              <a:rPr lang="en-US" sz="2400" i="1" dirty="0" smtClean="0">
                <a:latin typeface="Times New Roman" panose="02020603050405020304" pitchFamily="18" charset="0"/>
                <a:cs typeface="Times New Roman" panose="02020603050405020304" pitchFamily="18" charset="0"/>
              </a:rPr>
              <a:t> strong </a:t>
            </a:r>
            <a:r>
              <a:rPr lang="en-US" sz="2400" i="1" dirty="0">
                <a:latin typeface="Times New Roman" panose="02020603050405020304" pitchFamily="18" charset="0"/>
                <a:cs typeface="Times New Roman" panose="02020603050405020304" pitchFamily="18" charset="0"/>
              </a:rPr>
              <a:t>armed </a:t>
            </a:r>
            <a:r>
              <a:rPr lang="en-US" sz="2400" i="1" dirty="0" smtClean="0">
                <a:latin typeface="Times New Roman" panose="02020603050405020304" pitchFamily="18" charset="0"/>
                <a:cs typeface="Times New Roman" panose="02020603050405020304" pitchFamily="18" charset="0"/>
              </a:rPr>
              <a:t>man</a:t>
            </a:r>
            <a:r>
              <a:rPr lang="en-US" sz="2400" i="1"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more common terms are,</a:t>
            </a:r>
            <a:r>
              <a:rPr lang="en-US" sz="2400" i="1" dirty="0" smtClean="0">
                <a:latin typeface="Times New Roman" panose="02020603050405020304" pitchFamily="18" charset="0"/>
                <a:cs typeface="Times New Roman" panose="02020603050405020304" pitchFamily="18" charset="0"/>
              </a:rPr>
              <a:t> field workers </a:t>
            </a:r>
            <a:r>
              <a:rPr lang="en-US" sz="2400" dirty="0" smtClean="0">
                <a:latin typeface="Times New Roman" panose="02020603050405020304" pitchFamily="18" charset="0"/>
                <a:cs typeface="Times New Roman" panose="02020603050405020304" pitchFamily="18" charset="0"/>
              </a:rPr>
              <a:t>and</a:t>
            </a:r>
            <a:r>
              <a:rPr lang="en-US" sz="2400" i="1" dirty="0" smtClean="0">
                <a:latin typeface="Times New Roman" panose="02020603050405020304" pitchFamily="18" charset="0"/>
                <a:cs typeface="Times New Roman" panose="02020603050405020304" pitchFamily="18" charset="0"/>
              </a:rPr>
              <a:t> seasonal workers</a:t>
            </a: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0406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523325"/>
            <a:ext cx="7125113" cy="924475"/>
          </a:xfrm>
        </p:spPr>
        <p:txBody>
          <a:bodyPr/>
          <a:lstStyle/>
          <a:p>
            <a:r>
              <a:rPr lang="en-US" sz="4000" dirty="0" smtClean="0">
                <a:latin typeface="Times New Roman" panose="02020603050405020304" pitchFamily="18" charset="0"/>
                <a:cs typeface="Times New Roman" panose="02020603050405020304" pitchFamily="18" charset="0"/>
              </a:rPr>
              <a:t>The Bracero Program</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608801"/>
            <a:ext cx="7220155" cy="4868199"/>
          </a:xfrm>
        </p:spPr>
        <p:txBody>
          <a:bodyPr>
            <a:noAutofit/>
          </a:bodyPr>
          <a:lstStyle/>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Between 1942 and 1964 more than 4.6 million braceros were temporarily contracted to work in the fields in the United states. The United States was already </a:t>
            </a:r>
            <a:r>
              <a:rPr lang="en-US" sz="2200" dirty="0" smtClean="0">
                <a:latin typeface="Times New Roman" panose="02020603050405020304" pitchFamily="18" charset="0"/>
                <a:cs typeface="Times New Roman" panose="02020603050405020304" pitchFamily="18" charset="0"/>
              </a:rPr>
              <a:t>involved in WWII was lacking field workers,</a:t>
            </a:r>
          </a:p>
          <a:p>
            <a:pP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Mexico </a:t>
            </a:r>
            <a:r>
              <a:rPr lang="en-US" sz="2200" dirty="0">
                <a:latin typeface="Times New Roman" panose="02020603050405020304" pitchFamily="18" charset="0"/>
                <a:cs typeface="Times New Roman" panose="02020603050405020304" pitchFamily="18" charset="0"/>
              </a:rPr>
              <a:t>had its own economic </a:t>
            </a:r>
            <a:r>
              <a:rPr lang="en-US" sz="2200" dirty="0" smtClean="0">
                <a:latin typeface="Times New Roman" panose="02020603050405020304" pitchFamily="18" charset="0"/>
                <a:cs typeface="Times New Roman" panose="02020603050405020304" pitchFamily="18" charset="0"/>
              </a:rPr>
              <a:t>issues</a:t>
            </a:r>
          </a:p>
          <a:p>
            <a:pP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presidents </a:t>
            </a:r>
            <a:r>
              <a:rPr lang="en-US" sz="2200" dirty="0" smtClean="0">
                <a:latin typeface="Times New Roman" panose="02020603050405020304" pitchFamily="18" charset="0"/>
                <a:cs typeface="Times New Roman" panose="02020603050405020304" pitchFamily="18" charset="0"/>
              </a:rPr>
              <a:t>of both countries met </a:t>
            </a:r>
            <a:r>
              <a:rPr lang="en-US" sz="2200" dirty="0">
                <a:latin typeface="Times New Roman" panose="02020603050405020304" pitchFamily="18" charset="0"/>
                <a:cs typeface="Times New Roman" panose="02020603050405020304" pitchFamily="18" charset="0"/>
              </a:rPr>
              <a:t>and came up with the </a:t>
            </a:r>
            <a:r>
              <a:rPr lang="en-US" sz="2200" dirty="0" smtClean="0">
                <a:latin typeface="Times New Roman" panose="02020603050405020304" pitchFamily="18" charset="0"/>
                <a:cs typeface="Times New Roman" panose="02020603050405020304" pitchFamily="18" charset="0"/>
              </a:rPr>
              <a:t>a solution of </a:t>
            </a:r>
            <a:r>
              <a:rPr lang="en-US" sz="2200" dirty="0">
                <a:latin typeface="Times New Roman" panose="02020603050405020304" pitchFamily="18" charset="0"/>
                <a:cs typeface="Times New Roman" panose="02020603050405020304" pitchFamily="18" charset="0"/>
              </a:rPr>
              <a:t>making </a:t>
            </a:r>
            <a:r>
              <a:rPr lang="en-US" sz="2200" dirty="0" smtClean="0">
                <a:latin typeface="Times New Roman" panose="02020603050405020304" pitchFamily="18" charset="0"/>
                <a:cs typeface="Times New Roman" panose="02020603050405020304" pitchFamily="18" charset="0"/>
              </a:rPr>
              <a:t>contracts </a:t>
            </a:r>
            <a:r>
              <a:rPr lang="en-US" sz="2200" dirty="0">
                <a:latin typeface="Times New Roman" panose="02020603050405020304" pitchFamily="18" charset="0"/>
                <a:cs typeface="Times New Roman" panose="02020603050405020304" pitchFamily="18" charset="0"/>
              </a:rPr>
              <a:t>for temporary field workers to come and work for the US</a:t>
            </a:r>
            <a:r>
              <a:rPr lang="en-US" sz="22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The Contract Agreement was suppose to protect them, but in many cases it did not. </a:t>
            </a:r>
          </a:p>
          <a:p>
            <a:pP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The braceros did not know English, had no money and were new to the culture. Phil Ochs was aware of the abuses and composed “Bracero”</a:t>
            </a:r>
            <a:endParaRPr lang="en-US" sz="2200" dirty="0"/>
          </a:p>
        </p:txBody>
      </p:sp>
    </p:spTree>
    <p:extLst>
      <p:ext uri="{BB962C8B-B14F-4D97-AF65-F5344CB8AC3E}">
        <p14:creationId xmlns:p14="http://schemas.microsoft.com/office/powerpoint/2010/main" val="71573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457200"/>
            <a:ext cx="7123080" cy="924475"/>
          </a:xfrm>
        </p:spPr>
        <p:txBody>
          <a:bodyPr/>
          <a:lstStyle/>
          <a:p>
            <a:r>
              <a:rPr lang="en-US" sz="4000" dirty="0" err="1">
                <a:latin typeface="Times New Roman" panose="02020603050405020304" pitchFamily="18" charset="0"/>
                <a:cs typeface="Times New Roman" panose="02020603050405020304" pitchFamily="18" charset="0"/>
              </a:rPr>
              <a:t>Traducir</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una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canción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09600" y="1524000"/>
            <a:ext cx="4572000" cy="4876799"/>
          </a:xfrm>
        </p:spPr>
        <p:txBody>
          <a:bodyPr>
            <a:noAutofit/>
          </a:bodyPr>
          <a:lstStyle/>
          <a:p>
            <a:pPr>
              <a:spcBef>
                <a:spcPts val="0"/>
              </a:spcBef>
              <a:spcAft>
                <a:spcPts val="0"/>
              </a:spcAft>
              <a:buFont typeface="Wingdings" panose="05000000000000000000" pitchFamily="2" charset="2"/>
              <a:buChar char="Ø"/>
              <a:tabLst>
                <a:tab pos="457200" algn="l"/>
              </a:tabLst>
            </a:pPr>
            <a:r>
              <a:rPr lang="en-US" sz="2000" dirty="0" smtClean="0">
                <a:solidFill>
                  <a:srgbClr val="000000"/>
                </a:solidFill>
                <a:latin typeface="Times New Roman"/>
                <a:ea typeface="Times New Roman"/>
              </a:rPr>
              <a:t>When </a:t>
            </a:r>
            <a:r>
              <a:rPr lang="en-US" sz="2000" dirty="0">
                <a:solidFill>
                  <a:srgbClr val="000000"/>
                </a:solidFill>
                <a:latin typeface="Times New Roman"/>
                <a:ea typeface="Times New Roman"/>
              </a:rPr>
              <a:t>a document is translated from the original language to the target language one must take into account the acceptable way of communication. One must also remember that a language is always a system of possibilities that is open and </a:t>
            </a:r>
            <a:r>
              <a:rPr lang="en-US" sz="2000" dirty="0" smtClean="0">
                <a:solidFill>
                  <a:srgbClr val="000000"/>
                </a:solidFill>
                <a:latin typeface="Times New Roman"/>
                <a:ea typeface="Times New Roman"/>
              </a:rPr>
              <a:t>flexible</a:t>
            </a:r>
          </a:p>
          <a:p>
            <a:pPr marL="0" indent="0">
              <a:spcBef>
                <a:spcPts val="0"/>
              </a:spcBef>
              <a:spcAft>
                <a:spcPts val="0"/>
              </a:spcAft>
              <a:buNone/>
              <a:tabLst>
                <a:tab pos="457200" algn="l"/>
              </a:tabLst>
            </a:pPr>
            <a:r>
              <a:rPr lang="en-US" sz="2000" dirty="0" smtClean="0">
                <a:solidFill>
                  <a:srgbClr val="000000"/>
                </a:solidFill>
                <a:latin typeface="Times New Roman"/>
                <a:ea typeface="Times New Roman"/>
              </a:rPr>
              <a:t> </a:t>
            </a:r>
            <a:endParaRPr lang="en-US" sz="2000" dirty="0">
              <a:latin typeface="Times New Roman"/>
              <a:ea typeface="Times New Roman"/>
            </a:endParaRPr>
          </a:p>
          <a:p>
            <a:pPr marL="0" lvl="0" indent="0">
              <a:spcBef>
                <a:spcPts val="0"/>
              </a:spcBef>
              <a:spcAft>
                <a:spcPts val="0"/>
              </a:spcAft>
              <a:buNone/>
              <a:tabLst>
                <a:tab pos="457200" algn="l"/>
              </a:tabLst>
            </a:pPr>
            <a:r>
              <a:rPr lang="en-US" sz="2000" dirty="0" smtClean="0">
                <a:solidFill>
                  <a:srgbClr val="000000"/>
                </a:solidFill>
                <a:latin typeface="Times New Roman"/>
                <a:ea typeface="Times New Roman"/>
              </a:rPr>
              <a:t>What does this mean?</a:t>
            </a:r>
          </a:p>
          <a:p>
            <a:pPr marL="0" lvl="0" indent="0">
              <a:spcBef>
                <a:spcPts val="0"/>
              </a:spcBef>
              <a:spcAft>
                <a:spcPts val="0"/>
              </a:spcAft>
              <a:buNone/>
              <a:tabLst>
                <a:tab pos="457200" algn="l"/>
              </a:tabLst>
            </a:pPr>
            <a:endParaRPr lang="en-US" sz="2000" dirty="0">
              <a:latin typeface="Times New Roman"/>
              <a:ea typeface="Times New Roman"/>
            </a:endParaRPr>
          </a:p>
          <a:p>
            <a:pPr marL="0" lvl="0" indent="342900">
              <a:spcBef>
                <a:spcPts val="0"/>
              </a:spcBef>
              <a:spcAft>
                <a:spcPts val="0"/>
              </a:spcAft>
              <a:buFont typeface="Wingdings" panose="05000000000000000000" pitchFamily="2" charset="2"/>
              <a:buChar char="Ø"/>
              <a:tabLst>
                <a:tab pos="457200" algn="l"/>
              </a:tabLst>
            </a:pPr>
            <a:r>
              <a:rPr lang="en-US" sz="2000" dirty="0">
                <a:solidFill>
                  <a:srgbClr val="000000"/>
                </a:solidFill>
                <a:latin typeface="Times New Roman"/>
                <a:ea typeface="Times New Roman"/>
              </a:rPr>
              <a:t> We must not only choose our </a:t>
            </a:r>
            <a:r>
              <a:rPr lang="en-US" sz="2000" dirty="0" smtClean="0">
                <a:solidFill>
                  <a:srgbClr val="000000"/>
                </a:solidFill>
                <a:latin typeface="Times New Roman"/>
                <a:ea typeface="Times New Roman"/>
              </a:rPr>
              <a:t>words</a:t>
            </a:r>
          </a:p>
          <a:p>
            <a:pPr marL="0" lvl="0" indent="0">
              <a:spcBef>
                <a:spcPts val="0"/>
              </a:spcBef>
              <a:spcAft>
                <a:spcPts val="0"/>
              </a:spcAft>
              <a:buNone/>
              <a:tabLst>
                <a:tab pos="457200" algn="l"/>
              </a:tabLst>
            </a:pPr>
            <a:r>
              <a:rPr lang="en-US" sz="2000" dirty="0">
                <a:solidFill>
                  <a:srgbClr val="000000"/>
                </a:solidFill>
                <a:latin typeface="Times New Roman"/>
                <a:ea typeface="Times New Roman"/>
              </a:rPr>
              <a:t>	</a:t>
            </a:r>
            <a:r>
              <a:rPr lang="en-US" sz="2000" dirty="0" smtClean="0">
                <a:solidFill>
                  <a:srgbClr val="000000"/>
                </a:solidFill>
                <a:latin typeface="Times New Roman"/>
                <a:ea typeface="Times New Roman"/>
              </a:rPr>
              <a:t>carefully</a:t>
            </a:r>
            <a:r>
              <a:rPr lang="en-US" sz="2000" dirty="0">
                <a:solidFill>
                  <a:srgbClr val="000000"/>
                </a:solidFill>
                <a:latin typeface="Times New Roman"/>
                <a:ea typeface="Times New Roman"/>
              </a:rPr>
              <a:t>, but </a:t>
            </a:r>
            <a:r>
              <a:rPr lang="en-US" sz="2000" dirty="0" smtClean="0">
                <a:solidFill>
                  <a:srgbClr val="000000"/>
                </a:solidFill>
                <a:latin typeface="Times New Roman"/>
                <a:ea typeface="Times New Roman"/>
              </a:rPr>
              <a:t>we must also </a:t>
            </a:r>
            <a:r>
              <a:rPr lang="en-US" sz="2000" dirty="0">
                <a:solidFill>
                  <a:srgbClr val="000000"/>
                </a:solidFill>
                <a:latin typeface="Times New Roman"/>
                <a:ea typeface="Times New Roman"/>
              </a:rPr>
              <a:t>see </a:t>
            </a:r>
            <a:r>
              <a:rPr lang="en-US" sz="2000" dirty="0" smtClean="0">
                <a:solidFill>
                  <a:srgbClr val="000000"/>
                </a:solidFill>
                <a:latin typeface="Times New Roman"/>
                <a:ea typeface="Times New Roman"/>
              </a:rPr>
              <a:t>	where 	in </a:t>
            </a:r>
            <a:r>
              <a:rPr lang="en-US" sz="2000" dirty="0">
                <a:solidFill>
                  <a:srgbClr val="000000"/>
                </a:solidFill>
                <a:latin typeface="Times New Roman"/>
                <a:ea typeface="Times New Roman"/>
              </a:rPr>
              <a:t>the </a:t>
            </a:r>
            <a:r>
              <a:rPr lang="en-US" sz="2000" dirty="0" smtClean="0">
                <a:solidFill>
                  <a:srgbClr val="000000"/>
                </a:solidFill>
                <a:latin typeface="Times New Roman"/>
                <a:ea typeface="Times New Roman"/>
              </a:rPr>
              <a:t>phrase</a:t>
            </a:r>
            <a:r>
              <a:rPr lang="en-US" sz="2000" dirty="0">
                <a:solidFill>
                  <a:srgbClr val="000000"/>
                </a:solidFill>
                <a:latin typeface="Times New Roman"/>
                <a:ea typeface="Times New Roman"/>
              </a:rPr>
              <a:t>, sentence </a:t>
            </a:r>
            <a:r>
              <a:rPr lang="en-US" sz="2000" dirty="0" smtClean="0">
                <a:solidFill>
                  <a:srgbClr val="000000"/>
                </a:solidFill>
                <a:latin typeface="Times New Roman"/>
                <a:ea typeface="Times New Roman"/>
              </a:rPr>
              <a:t>or verse they	fit for better understanding.</a:t>
            </a:r>
            <a:endParaRPr lang="en-US" sz="2000" dirty="0">
              <a:latin typeface="Times New Roman"/>
              <a:ea typeface="Times New Roman"/>
            </a:endParaRPr>
          </a:p>
          <a:p>
            <a:pPr marL="274320" lvl="0" indent="-274320" defTabSz="914400">
              <a:lnSpc>
                <a:spcPct val="120000"/>
              </a:lnSpc>
              <a:spcBef>
                <a:spcPts val="0"/>
              </a:spcBef>
              <a:spcAft>
                <a:spcPts val="0"/>
              </a:spcAft>
              <a:buClrTx/>
              <a:buSzPct val="85000"/>
              <a:buFont typeface="Wingdings 2"/>
              <a:buChar char=""/>
              <a:tabLst>
                <a:tab pos="457200" algn="l"/>
              </a:tabLst>
            </a:pPr>
            <a:endParaRPr lang="en-US" sz="2000" dirty="0" smtClean="0"/>
          </a:p>
        </p:txBody>
      </p:sp>
      <p:pic>
        <p:nvPicPr>
          <p:cNvPr id="5"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634933" y="2692400"/>
            <a:ext cx="152538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90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125113" cy="924475"/>
          </a:xfrm>
        </p:spPr>
        <p:txBody>
          <a:bodyPr/>
          <a:lstStyle/>
          <a:p>
            <a:r>
              <a:rPr lang="en-US" dirty="0" smtClean="0">
                <a:latin typeface="Times New Roman" panose="02020603050405020304" pitchFamily="18" charset="0"/>
                <a:cs typeface="Times New Roman" panose="02020603050405020304" pitchFamily="18" charset="0"/>
              </a:rPr>
              <a:t>Research of Terms and Questions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spcBef>
                <a:spcPts val="0"/>
              </a:spcBef>
              <a:buClrTx/>
              <a:buFont typeface="Wingdings" panose="05000000000000000000" pitchFamily="2" charset="2"/>
              <a:buChar char="Ø"/>
              <a:tabLst>
                <a:tab pos="457200" algn="l"/>
              </a:tabLst>
            </a:pPr>
            <a:r>
              <a:rPr lang="es-ES" sz="2000" dirty="0" smtClean="0">
                <a:solidFill>
                  <a:srgbClr val="03070D"/>
                </a:solidFill>
                <a:latin typeface="Times New Roman"/>
                <a:ea typeface="Times New Roman"/>
              </a:rPr>
              <a:t>Who was Phil Ochs?</a:t>
            </a:r>
          </a:p>
          <a:p>
            <a:pPr lvl="0">
              <a:spcBef>
                <a:spcPts val="0"/>
              </a:spcBef>
              <a:buClrTx/>
              <a:buFont typeface="Wingdings" panose="05000000000000000000" pitchFamily="2" charset="2"/>
              <a:buChar char="Ø"/>
              <a:tabLst>
                <a:tab pos="457200" algn="l"/>
              </a:tabLst>
            </a:pPr>
            <a:r>
              <a:rPr lang="es-ES" sz="2000" dirty="0" smtClean="0">
                <a:solidFill>
                  <a:srgbClr val="03070D"/>
                </a:solidFill>
                <a:latin typeface="Times New Roman"/>
                <a:ea typeface="Times New Roman"/>
              </a:rPr>
              <a:t>Differences between interpretation and translation</a:t>
            </a:r>
          </a:p>
          <a:p>
            <a:pPr lvl="0">
              <a:spcBef>
                <a:spcPts val="0"/>
              </a:spcBef>
              <a:buClrTx/>
              <a:buFont typeface="Wingdings" panose="05000000000000000000" pitchFamily="2" charset="2"/>
              <a:buChar char="Ø"/>
              <a:tabLst>
                <a:tab pos="457200" algn="l"/>
              </a:tabLst>
            </a:pPr>
            <a:r>
              <a:rPr lang="es-ES" sz="2000" dirty="0" smtClean="0">
                <a:solidFill>
                  <a:schemeClr val="tx1"/>
                </a:solidFill>
                <a:latin typeface="Times New Roman"/>
                <a:ea typeface="Times New Roman"/>
              </a:rPr>
              <a:t>History of translation</a:t>
            </a:r>
          </a:p>
          <a:p>
            <a:pPr lvl="0">
              <a:spcBef>
                <a:spcPts val="0"/>
              </a:spcBef>
              <a:buClrTx/>
              <a:buFont typeface="Wingdings" panose="05000000000000000000" pitchFamily="2" charset="2"/>
              <a:buChar char="Ø"/>
              <a:tabLst>
                <a:tab pos="457200" algn="l"/>
              </a:tabLst>
            </a:pPr>
            <a:r>
              <a:rPr lang="es-ES" sz="2000" dirty="0" smtClean="0">
                <a:solidFill>
                  <a:schemeClr val="tx1"/>
                </a:solidFill>
                <a:latin typeface="Times New Roman"/>
                <a:ea typeface="Times New Roman"/>
              </a:rPr>
              <a:t>What are some of the methods of translation?</a:t>
            </a:r>
            <a:endParaRPr lang="es-ES" sz="2000" dirty="0">
              <a:solidFill>
                <a:schemeClr val="tx1"/>
              </a:solidFill>
              <a:latin typeface="Times New Roman"/>
              <a:ea typeface="Times New Roman"/>
            </a:endParaRPr>
          </a:p>
          <a:p>
            <a:pPr lvl="1">
              <a:spcBef>
                <a:spcPts val="0"/>
              </a:spcBef>
              <a:buClrTx/>
              <a:buFont typeface="Wingdings" panose="05000000000000000000" pitchFamily="2" charset="2"/>
              <a:buChar char="Ø"/>
              <a:tabLst>
                <a:tab pos="457200" algn="l"/>
              </a:tabLst>
            </a:pPr>
            <a:r>
              <a:rPr lang="es-ES" dirty="0" smtClean="0">
                <a:solidFill>
                  <a:schemeClr val="tx1"/>
                </a:solidFill>
                <a:latin typeface="Times New Roman"/>
                <a:ea typeface="Times New Roman"/>
              </a:rPr>
              <a:t>Transposition</a:t>
            </a:r>
          </a:p>
          <a:p>
            <a:pPr lvl="1">
              <a:spcBef>
                <a:spcPts val="0"/>
              </a:spcBef>
              <a:buClrTx/>
              <a:buFont typeface="Wingdings" panose="05000000000000000000" pitchFamily="2" charset="2"/>
              <a:buChar char="Ø"/>
              <a:tabLst>
                <a:tab pos="457200" algn="l"/>
              </a:tabLst>
            </a:pPr>
            <a:r>
              <a:rPr lang="es-ES" dirty="0" smtClean="0">
                <a:solidFill>
                  <a:schemeClr val="tx1"/>
                </a:solidFill>
                <a:latin typeface="Times New Roman"/>
                <a:ea typeface="Times New Roman"/>
              </a:rPr>
              <a:t>Omission and addition</a:t>
            </a:r>
          </a:p>
          <a:p>
            <a:pPr lvl="1">
              <a:spcBef>
                <a:spcPts val="0"/>
              </a:spcBef>
              <a:buClrTx/>
              <a:buFont typeface="Wingdings" panose="05000000000000000000" pitchFamily="2" charset="2"/>
              <a:buChar char="Ø"/>
              <a:tabLst>
                <a:tab pos="457200" algn="l"/>
              </a:tabLst>
            </a:pPr>
            <a:r>
              <a:rPr lang="es-ES" dirty="0" smtClean="0">
                <a:solidFill>
                  <a:schemeClr val="tx1"/>
                </a:solidFill>
                <a:latin typeface="Times New Roman"/>
                <a:ea typeface="Times New Roman"/>
              </a:rPr>
              <a:t>Modulation</a:t>
            </a:r>
          </a:p>
          <a:p>
            <a:pPr lvl="1">
              <a:spcBef>
                <a:spcPts val="0"/>
              </a:spcBef>
              <a:buClrTx/>
              <a:buFont typeface="Wingdings" panose="05000000000000000000" pitchFamily="2" charset="2"/>
              <a:buChar char="Ø"/>
              <a:tabLst>
                <a:tab pos="457200" algn="l"/>
              </a:tabLst>
            </a:pPr>
            <a:r>
              <a:rPr lang="es-ES" dirty="0" smtClean="0">
                <a:solidFill>
                  <a:schemeClr val="tx1"/>
                </a:solidFill>
                <a:latin typeface="Times New Roman"/>
                <a:ea typeface="Times New Roman"/>
              </a:rPr>
              <a:t>Adaptation</a:t>
            </a:r>
            <a:endParaRPr lang="es-ES" dirty="0" smtClean="0">
              <a:solidFill>
                <a:srgbClr val="03070D"/>
              </a:solidFill>
              <a:latin typeface="Times New Roman"/>
              <a:ea typeface="Times New Roman"/>
            </a:endParaRPr>
          </a:p>
          <a:p>
            <a:pPr>
              <a:spcBef>
                <a:spcPts val="0"/>
              </a:spcBef>
              <a:buClr>
                <a:schemeClr val="tx1"/>
              </a:buClr>
              <a:buFont typeface="Wingdings" panose="05000000000000000000" pitchFamily="2" charset="2"/>
              <a:buChar char="Ø"/>
              <a:tabLst>
                <a:tab pos="457200" algn="l"/>
              </a:tabLst>
            </a:pPr>
            <a:r>
              <a:rPr lang="es-ES" sz="2000" dirty="0" smtClean="0">
                <a:solidFill>
                  <a:srgbClr val="03070D"/>
                </a:solidFill>
                <a:latin typeface="Times New Roman"/>
                <a:ea typeface="Times New Roman"/>
              </a:rPr>
              <a:t>What were some of the problems of the Bracero Program?  </a:t>
            </a:r>
            <a:endParaRPr lang="es-ES" sz="2000" dirty="0">
              <a:solidFill>
                <a:srgbClr val="03070D"/>
              </a:solidFill>
              <a:latin typeface="Times New Roman"/>
              <a:ea typeface="Times New Roman"/>
            </a:endParaRPr>
          </a:p>
        </p:txBody>
      </p:sp>
    </p:spTree>
    <p:extLst>
      <p:ext uri="{BB962C8B-B14F-4D97-AF65-F5344CB8AC3E}">
        <p14:creationId xmlns:p14="http://schemas.microsoft.com/office/powerpoint/2010/main" val="310615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Who was Phil Ochs?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85000" lnSpcReduction="20000"/>
          </a:bodyPr>
          <a:lstStyle/>
          <a:p>
            <a:r>
              <a:rPr lang="en-US" sz="2200" dirty="0">
                <a:latin typeface="Times New Roman" panose="02020603050405020304" pitchFamily="18" charset="0"/>
                <a:cs typeface="Times New Roman" panose="02020603050405020304" pitchFamily="18" charset="0"/>
              </a:rPr>
              <a:t>Was born in December 19, 1940 </a:t>
            </a:r>
            <a:r>
              <a:rPr lang="en-US" sz="2200" dirty="0" smtClean="0">
                <a:latin typeface="Times New Roman" panose="02020603050405020304" pitchFamily="18" charset="0"/>
                <a:cs typeface="Times New Roman" panose="02020603050405020304" pitchFamily="18" charset="0"/>
              </a:rPr>
              <a:t>in El Paso Texas and </a:t>
            </a:r>
            <a:r>
              <a:rPr lang="en-US" sz="2200" dirty="0">
                <a:latin typeface="Times New Roman" panose="02020603050405020304" pitchFamily="18" charset="0"/>
                <a:cs typeface="Times New Roman" panose="02020603050405020304" pitchFamily="18" charset="0"/>
              </a:rPr>
              <a:t>died in April 9, 1976</a:t>
            </a:r>
          </a:p>
          <a:p>
            <a:r>
              <a:rPr lang="en-US" sz="2200" dirty="0">
                <a:latin typeface="Times New Roman" panose="02020603050405020304" pitchFamily="18" charset="0"/>
                <a:cs typeface="Times New Roman" panose="02020603050405020304" pitchFamily="18" charset="0"/>
              </a:rPr>
              <a:t>He was </a:t>
            </a:r>
            <a:r>
              <a:rPr lang="en-US" sz="2200" dirty="0" smtClean="0">
                <a:latin typeface="Times New Roman" panose="02020603050405020304" pitchFamily="18" charset="0"/>
                <a:cs typeface="Times New Roman" panose="02020603050405020304" pitchFamily="18" charset="0"/>
              </a:rPr>
              <a:t>a singer, </a:t>
            </a:r>
            <a:r>
              <a:rPr lang="en-US" sz="2200" dirty="0">
                <a:latin typeface="Times New Roman" panose="02020603050405020304" pitchFamily="18" charset="0"/>
                <a:cs typeface="Times New Roman" panose="02020603050405020304" pitchFamily="18" charset="0"/>
              </a:rPr>
              <a:t>song writer and activist</a:t>
            </a:r>
          </a:p>
          <a:p>
            <a:r>
              <a:rPr lang="en-US" sz="2200" dirty="0">
                <a:latin typeface="Times New Roman" panose="02020603050405020304" pitchFamily="18" charset="0"/>
                <a:cs typeface="Times New Roman" panose="02020603050405020304" pitchFamily="18" charset="0"/>
              </a:rPr>
              <a:t>He hated </a:t>
            </a:r>
            <a:r>
              <a:rPr lang="en-US" sz="2200" dirty="0" smtClean="0">
                <a:latin typeface="Times New Roman" panose="02020603050405020304" pitchFamily="18" charset="0"/>
                <a:cs typeface="Times New Roman" panose="02020603050405020304" pitchFamily="18" charset="0"/>
              </a:rPr>
              <a:t>hypocrisy</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pretention, injustice</a:t>
            </a:r>
          </a:p>
          <a:p>
            <a:r>
              <a:rPr lang="en-US" sz="2200" dirty="0">
                <a:latin typeface="Times New Roman" panose="02020603050405020304" pitchFamily="18" charset="0"/>
                <a:cs typeface="Times New Roman" panose="02020603050405020304" pitchFamily="18" charset="0"/>
              </a:rPr>
              <a:t>With his </a:t>
            </a:r>
            <a:r>
              <a:rPr lang="en-US" sz="2200" dirty="0" smtClean="0">
                <a:latin typeface="Times New Roman" panose="02020603050405020304" pitchFamily="18" charset="0"/>
                <a:cs typeface="Times New Roman" panose="02020603050405020304" pitchFamily="18" charset="0"/>
              </a:rPr>
              <a:t>songs </a:t>
            </a:r>
            <a:r>
              <a:rPr lang="en-US" sz="2200" dirty="0">
                <a:latin typeface="Times New Roman" panose="02020603050405020304" pitchFamily="18" charset="0"/>
                <a:cs typeface="Times New Roman" panose="02020603050405020304" pitchFamily="18" charset="0"/>
              </a:rPr>
              <a:t>he </a:t>
            </a:r>
            <a:r>
              <a:rPr lang="en-US" sz="2200" dirty="0" smtClean="0">
                <a:latin typeface="Times New Roman" panose="02020603050405020304" pitchFamily="18" charset="0"/>
                <a:cs typeface="Times New Roman" panose="02020603050405020304" pitchFamily="18" charset="0"/>
              </a:rPr>
              <a:t>would expose people to the issues of the time with </a:t>
            </a:r>
            <a:r>
              <a:rPr lang="en-US" sz="2200" dirty="0">
                <a:latin typeface="Times New Roman" panose="02020603050405020304" pitchFamily="18" charset="0"/>
                <a:cs typeface="Times New Roman" panose="02020603050405020304" pitchFamily="18" charset="0"/>
              </a:rPr>
              <a:t>the objective of persuading </a:t>
            </a:r>
            <a:r>
              <a:rPr lang="en-US" sz="2200" dirty="0" smtClean="0">
                <a:latin typeface="Times New Roman" panose="02020603050405020304" pitchFamily="18" charset="0"/>
                <a:cs typeface="Times New Roman" panose="02020603050405020304" pitchFamily="18" charset="0"/>
              </a:rPr>
              <a:t>them to </a:t>
            </a:r>
            <a:r>
              <a:rPr lang="en-US" sz="2200" dirty="0">
                <a:latin typeface="Times New Roman" panose="02020603050405020304" pitchFamily="18" charset="0"/>
                <a:cs typeface="Times New Roman" panose="02020603050405020304" pitchFamily="18" charset="0"/>
              </a:rPr>
              <a:t>do </a:t>
            </a:r>
            <a:r>
              <a:rPr lang="en-US" sz="2200" dirty="0" smtClean="0">
                <a:latin typeface="Times New Roman" panose="02020603050405020304" pitchFamily="18" charset="0"/>
                <a:cs typeface="Times New Roman" panose="02020603050405020304" pitchFamily="18" charset="0"/>
              </a:rPr>
              <a:t>something to fix them.</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He composed, “Bracero” </a:t>
            </a:r>
          </a:p>
          <a:p>
            <a:endParaRPr lang="en-US"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96479" y="1809750"/>
            <a:ext cx="3202293"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892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Project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z="2000" dirty="0">
                <a:latin typeface="Times New Roman" panose="02020603050405020304" pitchFamily="18" charset="0"/>
                <a:cs typeface="Times New Roman" panose="02020603050405020304" pitchFamily="18" charset="0"/>
              </a:rPr>
              <a:t>By applying the translation theories known </a:t>
            </a:r>
            <a:r>
              <a:rPr lang="en-US" sz="2000" b="1" i="1" dirty="0">
                <a:latin typeface="Times New Roman" panose="02020603050405020304" pitchFamily="18" charset="0"/>
                <a:cs typeface="Times New Roman" panose="02020603050405020304" pitchFamily="18" charset="0"/>
              </a:rPr>
              <a:t>as </a:t>
            </a:r>
            <a:r>
              <a:rPr lang="en-US" sz="2000" b="1" i="1" dirty="0" smtClean="0">
                <a:latin typeface="Times New Roman" panose="02020603050405020304" pitchFamily="18" charset="0"/>
                <a:cs typeface="Times New Roman" panose="02020603050405020304" pitchFamily="18" charset="0"/>
              </a:rPr>
              <a:t>transposition, omission, </a:t>
            </a:r>
            <a:r>
              <a:rPr lang="en-US" sz="2000" b="1" i="1" dirty="0">
                <a:latin typeface="Times New Roman" panose="02020603050405020304" pitchFamily="18" charset="0"/>
                <a:cs typeface="Times New Roman" panose="02020603050405020304" pitchFamily="18" charset="0"/>
              </a:rPr>
              <a:t>addition, modulation</a:t>
            </a:r>
            <a:r>
              <a:rPr lang="en-US" sz="2000" dirty="0">
                <a:latin typeface="Times New Roman" panose="02020603050405020304" pitchFamily="18" charset="0"/>
                <a:cs typeface="Times New Roman" panose="02020603050405020304" pitchFamily="18" charset="0"/>
              </a:rPr>
              <a:t> and </a:t>
            </a:r>
            <a:r>
              <a:rPr lang="en-US" sz="2000" b="1" i="1" dirty="0">
                <a:latin typeface="Times New Roman" panose="02020603050405020304" pitchFamily="18" charset="0"/>
                <a:cs typeface="Times New Roman" panose="02020603050405020304" pitchFamily="18" charset="0"/>
              </a:rPr>
              <a:t>adaptation</a:t>
            </a:r>
            <a:r>
              <a:rPr lang="en-US" sz="2000" dirty="0">
                <a:latin typeface="Times New Roman" panose="02020603050405020304" pitchFamily="18" charset="0"/>
                <a:cs typeface="Times New Roman" panose="02020603050405020304" pitchFamily="18" charset="0"/>
              </a:rPr>
              <a:t> I propose a translation of the song, “Bracero” by Phil Ochs and an explanation of the </a:t>
            </a:r>
            <a:r>
              <a:rPr lang="en-US" sz="2000" dirty="0" smtClean="0">
                <a:latin typeface="Times New Roman" panose="02020603050405020304" pitchFamily="18" charset="0"/>
                <a:cs typeface="Times New Roman" panose="02020603050405020304" pitchFamily="18" charset="0"/>
              </a:rPr>
              <a:t>problems </a:t>
            </a:r>
            <a:r>
              <a:rPr lang="en-US" sz="2000" dirty="0">
                <a:latin typeface="Times New Roman" panose="02020603050405020304" pitchFamily="18" charset="0"/>
                <a:cs typeface="Times New Roman" panose="02020603050405020304" pitchFamily="18" charset="0"/>
              </a:rPr>
              <a:t>encountered in specific verses while </a:t>
            </a:r>
            <a:r>
              <a:rPr lang="en-US" sz="2000" dirty="0" smtClean="0">
                <a:latin typeface="Times New Roman" panose="02020603050405020304" pitchFamily="18" charset="0"/>
                <a:cs typeface="Times New Roman" panose="02020603050405020304" pitchFamily="18" charset="0"/>
              </a:rPr>
              <a:t>translating the </a:t>
            </a:r>
            <a:r>
              <a:rPr lang="en-US" sz="2000" dirty="0">
                <a:latin typeface="Times New Roman" panose="02020603050405020304" pitchFamily="18" charset="0"/>
                <a:cs typeface="Times New Roman" panose="02020603050405020304" pitchFamily="18" charset="0"/>
              </a:rPr>
              <a:t>song. As a result of my </a:t>
            </a:r>
            <a:r>
              <a:rPr lang="en-US" sz="2000" dirty="0" smtClean="0">
                <a:latin typeface="Times New Roman" panose="02020603050405020304" pitchFamily="18" charset="0"/>
                <a:cs typeface="Times New Roman" panose="02020603050405020304" pitchFamily="18" charset="0"/>
              </a:rPr>
              <a:t>project </a:t>
            </a:r>
            <a:r>
              <a:rPr lang="en-US" sz="2000" dirty="0">
                <a:latin typeface="Times New Roman" panose="02020603050405020304" pitchFamily="18" charset="0"/>
                <a:cs typeface="Times New Roman" panose="02020603050405020304" pitchFamily="18" charset="0"/>
              </a:rPr>
              <a:t>my reader will have a better understanding of the challenges involved when translating a poem or song and the importance of comprehending the context social/culture in which it was written.</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32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Translation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009442" y="1809749"/>
            <a:ext cx="3943558" cy="4051301"/>
          </a:xfrm>
        </p:spPr>
        <p:txBody>
          <a:bodyPr>
            <a:norm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Translation: written Word</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It means </a:t>
            </a:r>
            <a:r>
              <a:rPr lang="en-US" sz="2400" dirty="0">
                <a:latin typeface="Times New Roman" panose="02020603050405020304" pitchFamily="18" charset="0"/>
                <a:cs typeface="Times New Roman" panose="02020603050405020304" pitchFamily="18" charset="0"/>
              </a:rPr>
              <a:t>to express in one language what is written in </a:t>
            </a:r>
            <a:r>
              <a:rPr lang="en-US" sz="2400" dirty="0" smtClean="0">
                <a:latin typeface="Times New Roman" panose="02020603050405020304" pitchFamily="18" charset="0"/>
                <a:cs typeface="Times New Roman" panose="02020603050405020304" pitchFamily="18" charset="0"/>
              </a:rPr>
              <a:t>another; in </a:t>
            </a:r>
            <a:r>
              <a:rPr lang="en-US" sz="2400" dirty="0">
                <a:latin typeface="Times New Roman" panose="02020603050405020304" pitchFamily="18" charset="0"/>
                <a:cs typeface="Times New Roman" panose="02020603050405020304" pitchFamily="18" charset="0"/>
              </a:rPr>
              <a:t>other </a:t>
            </a:r>
            <a:r>
              <a:rPr lang="en-US" sz="2400" dirty="0" smtClean="0">
                <a:latin typeface="Times New Roman" panose="02020603050405020304" pitchFamily="18" charset="0"/>
                <a:cs typeface="Times New Roman" panose="02020603050405020304" pitchFamily="18" charset="0"/>
              </a:rPr>
              <a:t>words, to </a:t>
            </a:r>
            <a:r>
              <a:rPr lang="en-US" sz="2400" dirty="0">
                <a:latin typeface="Times New Roman" panose="02020603050405020304" pitchFamily="18" charset="0"/>
                <a:cs typeface="Times New Roman" panose="02020603050405020304" pitchFamily="18" charset="0"/>
              </a:rPr>
              <a:t>convert a document that has been written in the original language to the target language</a:t>
            </a:r>
          </a:p>
          <a:p>
            <a:endParaRPr lang="en-US" sz="2000"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10201" y="2590800"/>
            <a:ext cx="2286000" cy="152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314165"/>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1590</TotalTime>
  <Words>2383</Words>
  <Application>Microsoft Office PowerPoint</Application>
  <PresentationFormat>On-screen Show (4:3)</PresentationFormat>
  <Paragraphs>265</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Spring</vt:lpstr>
      <vt:lpstr>    Challenges and Problems Translating the Song, “Bracero” by Phil Ochs</vt:lpstr>
      <vt:lpstr>Topic</vt:lpstr>
      <vt:lpstr>Braceros</vt:lpstr>
      <vt:lpstr>The Bracero Program</vt:lpstr>
      <vt:lpstr>Traducir una canción</vt:lpstr>
      <vt:lpstr>Research of Terms and Questions</vt:lpstr>
      <vt:lpstr>Who was Phil Ochs?</vt:lpstr>
      <vt:lpstr>Project</vt:lpstr>
      <vt:lpstr>Translation</vt:lpstr>
      <vt:lpstr>Interpretation</vt:lpstr>
      <vt:lpstr>History of Translation</vt:lpstr>
      <vt:lpstr>PowerPoint Presentation</vt:lpstr>
      <vt:lpstr>“Bracero” by Phil Ochs:</vt:lpstr>
      <vt:lpstr>PowerPoint Presentation</vt:lpstr>
      <vt:lpstr>“Bracero” continues…</vt:lpstr>
      <vt:lpstr>Explanation of Methods used</vt:lpstr>
      <vt:lpstr>Literal translation</vt:lpstr>
      <vt:lpstr>Transposition</vt:lpstr>
      <vt:lpstr>Addition Method</vt:lpstr>
      <vt:lpstr>Modulation</vt:lpstr>
      <vt:lpstr>Adaptation</vt:lpstr>
      <vt:lpstr>Outstanding Injustice</vt:lpstr>
      <vt:lpstr>Second Outstanding Injustice</vt:lpstr>
      <vt:lpstr>Quote</vt:lpstr>
      <vt:lpstr>PowerPoint Presentation</vt:lpstr>
      <vt:lpstr>PowerPoint Presentation</vt:lpstr>
      <vt:lpstr>Work Cited</vt:lpstr>
      <vt:lpstr>¡Muchísimas 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Problems Translating the song, “Bracero” by Phil Ochs</dc:title>
  <dc:creator>MEZA</dc:creator>
  <cp:lastModifiedBy>MEZA</cp:lastModifiedBy>
  <cp:revision>75</cp:revision>
  <dcterms:created xsi:type="dcterms:W3CDTF">2014-05-12T04:24:04Z</dcterms:created>
  <dcterms:modified xsi:type="dcterms:W3CDTF">2014-05-14T16:26:01Z</dcterms:modified>
</cp:coreProperties>
</file>